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4"/>
  </p:notesMasterIdLst>
  <p:sldIdLst>
    <p:sldId id="513" r:id="rId2"/>
    <p:sldId id="730" r:id="rId3"/>
    <p:sldId id="1070" r:id="rId4"/>
    <p:sldId id="1094" r:id="rId5"/>
    <p:sldId id="1053" r:id="rId6"/>
    <p:sldId id="763" r:id="rId7"/>
    <p:sldId id="883" r:id="rId8"/>
    <p:sldId id="1052" r:id="rId9"/>
    <p:sldId id="1069" r:id="rId10"/>
    <p:sldId id="876" r:id="rId11"/>
    <p:sldId id="860" r:id="rId12"/>
    <p:sldId id="759" r:id="rId13"/>
    <p:sldId id="1054" r:id="rId14"/>
    <p:sldId id="1055" r:id="rId15"/>
    <p:sldId id="1056" r:id="rId16"/>
    <p:sldId id="1057" r:id="rId17"/>
    <p:sldId id="1058" r:id="rId18"/>
    <p:sldId id="1059" r:id="rId19"/>
    <p:sldId id="1060" r:id="rId20"/>
    <p:sldId id="1061" r:id="rId21"/>
    <p:sldId id="1062" r:id="rId22"/>
    <p:sldId id="1063" r:id="rId23"/>
    <p:sldId id="1064" r:id="rId24"/>
    <p:sldId id="1065" r:id="rId25"/>
    <p:sldId id="1066" r:id="rId26"/>
    <p:sldId id="1067" r:id="rId27"/>
    <p:sldId id="1068" r:id="rId28"/>
    <p:sldId id="1071" r:id="rId29"/>
    <p:sldId id="1072" r:id="rId30"/>
    <p:sldId id="1073" r:id="rId31"/>
    <p:sldId id="1074" r:id="rId32"/>
    <p:sldId id="1077" r:id="rId33"/>
    <p:sldId id="1078" r:id="rId34"/>
    <p:sldId id="1079" r:id="rId35"/>
    <p:sldId id="1080" r:id="rId36"/>
    <p:sldId id="1081" r:id="rId37"/>
    <p:sldId id="1082" r:id="rId38"/>
    <p:sldId id="1083" r:id="rId39"/>
    <p:sldId id="1084" r:id="rId40"/>
    <p:sldId id="1085" r:id="rId41"/>
    <p:sldId id="1086" r:id="rId42"/>
    <p:sldId id="1087" r:id="rId43"/>
    <p:sldId id="1088" r:id="rId44"/>
    <p:sldId id="1090" r:id="rId45"/>
    <p:sldId id="1091" r:id="rId46"/>
    <p:sldId id="957" r:id="rId47"/>
    <p:sldId id="958" r:id="rId48"/>
    <p:sldId id="1089" r:id="rId49"/>
    <p:sldId id="1093" r:id="rId50"/>
    <p:sldId id="1092" r:id="rId51"/>
    <p:sldId id="874" r:id="rId52"/>
    <p:sldId id="291" r:id="rId53"/>
  </p:sldIdLst>
  <p:sldSz cx="9144000" cy="5143500" type="screen16x9"/>
  <p:notesSz cx="6858000" cy="9144000"/>
  <p:custDataLst>
    <p:tags r:id="rId5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116" d="100"/>
          <a:sy n="116" d="100"/>
        </p:scale>
        <p:origin x="1692" y="10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PACE - DataSys" userId="5f128c38-951f-4dfa-9c97-3cecf607327f" providerId="ADAL" clId="{A803B607-A1E2-44BE-96B1-66B2C84CCB9C}"/>
    <pc:docChg chg="addSld delSld">
      <pc:chgData name="Fabio PACE - DataSys" userId="5f128c38-951f-4dfa-9c97-3cecf607327f" providerId="ADAL" clId="{A803B607-A1E2-44BE-96B1-66B2C84CCB9C}" dt="2020-11-25T12:44:38.796" v="1" actId="2696"/>
      <pc:docMkLst>
        <pc:docMk/>
      </pc:docMkLst>
      <pc:sldChg chg="new del">
        <pc:chgData name="Fabio PACE - DataSys" userId="5f128c38-951f-4dfa-9c97-3cecf607327f" providerId="ADAL" clId="{A803B607-A1E2-44BE-96B1-66B2C84CCB9C}" dt="2020-11-25T12:44:38.796" v="1" actId="2696"/>
        <pc:sldMkLst>
          <pc:docMk/>
          <pc:sldMk cId="2429147531" sldId="10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11/25/2020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Introduction aux Réseaux v</a:t>
            </a:r>
            <a:r>
              <a:rPr lang="fr-FR" b="0"/>
              <a:t>7.0 (ITN)</a:t>
            </a:r>
          </a:p>
          <a:p>
            <a:pPr rtl="0">
              <a:buFontTx/>
              <a:buNone/>
            </a:pPr>
            <a:r>
              <a:rPr lang="fr-FR" b="0"/>
              <a:t>Module Questionnaire - Couche physique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Objectif de la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4.1.1 – La connexion physique</a:t>
            </a:r>
          </a:p>
        </p:txBody>
      </p:sp>
      <p:sp>
        <p:nvSpPr>
          <p:cNvPr id="4" name="Slide Number Placeholder 3"/>
          <p:cNvSpPr>
            <a:spLocks noGrp="1"/>
          </p:cNvSpPr>
          <p:nvPr>
            <p:ph type="sldNum" sz="quarter" idx="5"/>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4.1 - Objectif de la couche physique</a:t>
            </a:r>
          </a:p>
          <a:p>
            <a:pPr rtl="0"/>
            <a:r>
              <a:rPr lang="fr-FR"/>
              <a:t>4.1.2 – La couche physique</a:t>
            </a:r>
          </a:p>
          <a:p>
            <a:pPr rtl="0"/>
            <a:r>
              <a:rPr lang="fr-FR"/>
              <a:t>4.1.3 — Vérifiez votre compréhension — Objetif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186643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Caractéristiques de la couche physique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4.2.1 – Normes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4.2.2 – Composants physiques</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4.2.3 — Codage</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413699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4.2.4 — Signalisation</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4113318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4.2.5 — Bande passante</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4.2 - Les caractéristiques de la couche physique</a:t>
            </a:r>
          </a:p>
          <a:p>
            <a:pPr rtl="0"/>
            <a:r>
              <a:rPr lang="fr-FR"/>
              <a:t>4.2.6 — Terminologie de la bande passante</a:t>
            </a:r>
          </a:p>
          <a:p>
            <a:pPr rtl="0"/>
            <a:r>
              <a:rPr lang="fr-FR"/>
              <a:t>4.2.7 Vérifiez votre compréhension - Caractéristiques de la couche physique</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349478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Câblage en cuivre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977755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4.3.1 Caractéristiques du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4.3.2 — Types de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2981002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4.3.3 – Câble à paires torsadées non blindées (UTP)</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22288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4.3.4 — Paire torsadée blindée (STP)</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33011971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4.3 - Câblage en cuivre</a:t>
            </a:r>
          </a:p>
          <a:p>
            <a:pPr rtl="0"/>
            <a:r>
              <a:rPr lang="fr-FR"/>
              <a:t>4.3.5 – Câble coaxial</a:t>
            </a:r>
          </a:p>
          <a:p>
            <a:pPr rtl="0"/>
            <a:r>
              <a:rPr lang="fr-FR"/>
              <a:t>4.3.6 Vérifiez votre compréhension — Câblage en cuivre</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1608275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815519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4.4.1 - Propriétés du câblage UTP</a:t>
            </a:r>
          </a:p>
        </p:txBody>
      </p:sp>
      <p:sp>
        <p:nvSpPr>
          <p:cNvPr id="4" name="Slide Number Placeholder 3"/>
          <p:cNvSpPr>
            <a:spLocks noGrp="1"/>
          </p:cNvSpPr>
          <p:nvPr>
            <p:ph type="sldNum" sz="quarter" idx="5"/>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82787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1134731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4.4.2 — Normes de câblage UTP et connecteurs</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890036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4.4 - Câblage UTP</a:t>
            </a:r>
          </a:p>
          <a:p>
            <a:pPr rtl="0"/>
            <a:r>
              <a:rPr lang="fr-FR"/>
              <a:t>4.4.3 — Câbles UTP directs et croisés</a:t>
            </a:r>
          </a:p>
          <a:p>
            <a:pPr rtl="0"/>
            <a:r>
              <a:rPr lang="fr-FR"/>
              <a:t>4.4.4 - Activité - Brochage des câbles</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14120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1200960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4.5.1 – Propriétés de la fibre optique</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61009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4.5.2 – Types de supports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878284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4.5.3 — Utilisation du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318648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4.5.4 : connecteurs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605540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4.5.5 - Cordons de brassage en fibre</a:t>
            </a:r>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3613400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4.5 - Câblage à fibre optique</a:t>
            </a:r>
          </a:p>
          <a:p>
            <a:pPr rtl="0"/>
            <a:r>
              <a:rPr lang="fr-FR"/>
              <a:t>4.2.3.6 Fibre contre cuivre</a:t>
            </a:r>
          </a:p>
          <a:p>
            <a:pPr rtl="0"/>
            <a:r>
              <a:rPr lang="fr-FR"/>
              <a:t>4.5.7 — Vérifiez votre compréhension — Câblage à fibre optique</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3999672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17190075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4.6.1 Propriétés des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378297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4.6.2 Types de support sans fil</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349233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4.6.3 – LAN sans fil</a:t>
            </a:r>
          </a:p>
          <a:p>
            <a:pPr rtl="0"/>
            <a:r>
              <a:rPr lang="fr-FR"/>
              <a:t>4.6.4 — Vérifiez votre compréhension — Supports sans fil</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741193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4.6.5 – Packet Tracer - Connexion d'un LAN filaire et d'un LAN sans fil</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3838456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4.6 - Supports sans fil</a:t>
            </a:r>
          </a:p>
          <a:p>
            <a:pPr rtl="0"/>
            <a:r>
              <a:rPr lang="fr-FR"/>
              <a:t>4.6.6 – Travaux pratiques - Affichage des informations des cartes réseau sans fil et filaires</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21414570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 Couche physique</a:t>
            </a:r>
          </a:p>
          <a:p>
            <a:pPr rtl="0"/>
            <a:r>
              <a:rPr lang="fr-FR"/>
              <a:t>4.7 – Module pratique et questionnaire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4- Couche physique</a:t>
            </a:r>
          </a:p>
          <a:p>
            <a:pPr rtl="0"/>
            <a:r>
              <a:rPr lang="fr-FR"/>
              <a:t>4.7 – Module pratique et questionnaire</a:t>
            </a:r>
          </a:p>
          <a:p>
            <a:pPr rtl="0"/>
            <a:r>
              <a:rPr lang="fr-FR"/>
              <a:t>4.7.2 – Qu'est-ce que j'ai appris dans ce module?</a:t>
            </a:r>
          </a:p>
        </p:txBody>
      </p:sp>
    </p:spTree>
    <p:extLst>
      <p:ext uri="{BB962C8B-B14F-4D97-AF65-F5344CB8AC3E}">
        <p14:creationId xmlns:p14="http://schemas.microsoft.com/office/powerpoint/2010/main" val="147682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4- Couche physique</a:t>
            </a:r>
          </a:p>
          <a:p>
            <a:pPr rtl="0"/>
            <a:r>
              <a:rPr lang="fr-FR"/>
              <a:t>4.7 – Module pratique et questionnaire</a:t>
            </a:r>
          </a:p>
          <a:p>
            <a:pPr rtl="0"/>
            <a:r>
              <a:rPr lang="fr-FR"/>
              <a:t>4.7.2 – Qu'est-ce que j'ai appris dans ce module?</a:t>
            </a:r>
          </a:p>
        </p:txBody>
      </p:sp>
    </p:spTree>
    <p:extLst>
      <p:ext uri="{BB962C8B-B14F-4D97-AF65-F5344CB8AC3E}">
        <p14:creationId xmlns:p14="http://schemas.microsoft.com/office/powerpoint/2010/main" val="27074346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4-Couche physique</a:t>
            </a:r>
          </a:p>
          <a:p>
            <a:pPr rtl="0"/>
            <a:r>
              <a:rPr lang="fr-FR"/>
              <a:t>4.8 - Résumé</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32264961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fr-FR"/>
              <a:t>4- Couche physique</a:t>
            </a:r>
          </a:p>
          <a:p>
            <a:pPr rtl="0"/>
            <a:r>
              <a:rPr lang="fr-FR"/>
              <a:t>4.8 — Résumé</a:t>
            </a:r>
          </a:p>
          <a:p>
            <a:pPr rtl="0"/>
            <a:r>
              <a:rPr lang="fr-FR"/>
              <a:t>4.8.1 — Packet Tracer — Connecter la couche physique</a:t>
            </a:r>
          </a:p>
          <a:p>
            <a:pPr rtl="0"/>
            <a:r>
              <a:rPr lang="fr-FR"/>
              <a:t>4.8.2 — Vérifiez votre compréhension — Connectez la couche physique</a:t>
            </a:r>
          </a:p>
        </p:txBody>
      </p:sp>
    </p:spTree>
    <p:extLst>
      <p:ext uri="{BB962C8B-B14F-4D97-AF65-F5344CB8AC3E}">
        <p14:creationId xmlns:p14="http://schemas.microsoft.com/office/powerpoint/2010/main" val="57063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51</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52</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fr-FR" b="0"/>
              <a:t>Cisco Networking Academy Program</a:t>
            </a:r>
          </a:p>
          <a:p>
            <a:pPr rtl="0">
              <a:buFontTx/>
              <a:buNone/>
            </a:pPr>
            <a:r>
              <a:rPr lang="fr-FR" b="0" baseline="0"/>
              <a:t>Introduction aux Réseaux v</a:t>
            </a:r>
            <a:r>
              <a:rPr lang="fr-FR" b="0"/>
              <a:t>7.0 (ITN)</a:t>
            </a:r>
          </a:p>
          <a:p>
            <a:pPr rtl="0"/>
            <a:r>
              <a:rPr lang="fr-FR"/>
              <a:t>Module 4 : Couche physique</a:t>
            </a:r>
          </a:p>
        </p:txBody>
      </p:sp>
      <p:sp>
        <p:nvSpPr>
          <p:cNvPr id="4" name="Slide Number Placeholder 3"/>
          <p:cNvSpPr>
            <a:spLocks noGrp="1"/>
          </p:cNvSpPr>
          <p:nvPr>
            <p:ph type="sldNum" sz="quarter" idx="10"/>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11</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fr-FR"/>
              <a:t>4- Couche physique</a:t>
            </a:r>
          </a:p>
          <a:p>
            <a:pPr rtl="0">
              <a:buFontTx/>
              <a:buNone/>
            </a:pPr>
            <a:r>
              <a:rPr lang="fr-FR"/>
              <a:t>4.0.2- Qu'est-ce que je vais apprendre dans ce module?</a:t>
            </a:r>
          </a:p>
        </p:txBody>
      </p:sp>
    </p:spTree>
    <p:extLst>
      <p:ext uri="{BB962C8B-B14F-4D97-AF65-F5344CB8AC3E}">
        <p14:creationId xmlns:p14="http://schemas.microsoft.com/office/powerpoint/2010/main" val="1734445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réservés.   Informations confidentielles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fr-FR">
                <a:solidFill>
                  <a:schemeClr val="accent5">
                    <a:lumMod val="40000"/>
                    <a:lumOff val="60000"/>
                  </a:schemeClr>
                </a:solidFill>
              </a:rPr>
              <a:t>Module 4 : Couche physique</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 </a:t>
            </a:r>
          </a:p>
          <a:p>
            <a:endParaRPr lang="en-US" dirty="0"/>
          </a:p>
        </p:txBody>
      </p:sp>
      <p:sp>
        <p:nvSpPr>
          <p:cNvPr id="8" name="Text Placeholder 4">
            <a:extLst>
              <a:ext uri="{FF2B5EF4-FFF2-40B4-BE49-F238E27FC236}">
                <a16:creationId xmlns:a16="http://schemas.microsoft.com/office/drawing/2014/main" id="{61A99B19-9C0B-47CD-A0CD-A1B586CBBF3E}"/>
              </a:ext>
            </a:extLst>
          </p:cNvPr>
          <p:cNvSpPr>
            <a:spLocks noGrp="1"/>
          </p:cNvSpPr>
          <p:nvPr/>
        </p:nvSpPr>
        <p:spPr>
          <a:xfrm>
            <a:off x="431250" y="3271336"/>
            <a:ext cx="5925246" cy="299001"/>
          </a:xfrm>
          <a:prstGeom prst="rect">
            <a:avLst/>
          </a:prstGeom>
        </p:spPr>
        <p:txBody>
          <a:bodyPr lIns="91420" tIns="45710" rIns="91420" bIns="45710"/>
          <a:lstStyle>
            <a:lvl1pPr marL="0" indent="0" algn="l" defTabSz="684213" rtl="0" eaLnBrk="1" fontAlgn="base" hangingPunct="1">
              <a:lnSpc>
                <a:spcPct val="95000"/>
              </a:lnSpc>
              <a:spcBef>
                <a:spcPts val="1075"/>
              </a:spcBef>
              <a:spcAft>
                <a:spcPct val="0"/>
              </a:spcAft>
              <a:buClr>
                <a:schemeClr val="tx2"/>
              </a:buClr>
              <a:buSzPct val="90000"/>
              <a:buFont typeface="Arial" panose="020B0604020202020204" pitchFamily="34" charset="0"/>
              <a:buNone/>
              <a:defRPr lang="en-US" sz="2000" kern="1200" baseline="0">
                <a:solidFill>
                  <a:schemeClr val="bg2"/>
                </a:solidFill>
                <a:latin typeface="+mj-lt"/>
                <a:ea typeface="ＭＳ Ｐゴシック" charset="0"/>
                <a:cs typeface="CiscoSans"/>
              </a:defRPr>
            </a:lvl1pPr>
            <a:lvl2pPr marL="304781" indent="0" algn="l"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solidFill>
                <a:latin typeface="+mn-lt"/>
                <a:ea typeface="ＭＳ Ｐゴシック" charset="0"/>
                <a:cs typeface="CiscoSans"/>
              </a:defRPr>
            </a:lvl2pPr>
            <a:lvl3pPr marL="427401" indent="0" algn="l" defTabSz="684213" rtl="0" eaLnBrk="1" fontAlgn="base" hangingPunct="1">
              <a:lnSpc>
                <a:spcPct val="95000"/>
              </a:lnSpc>
              <a:spcBef>
                <a:spcPts val="625"/>
              </a:spcBef>
              <a:spcAft>
                <a:spcPct val="0"/>
              </a:spcAft>
              <a:buFont typeface="Arial" charset="0"/>
              <a:buNone/>
              <a:defRPr lang="en-US" sz="1200" kern="1200">
                <a:solidFill>
                  <a:schemeClr val="tx1"/>
                </a:solidFill>
                <a:latin typeface="+mn-lt"/>
                <a:ea typeface="ＭＳ Ｐゴシック" charset="0"/>
                <a:cs typeface="CiscoSans"/>
              </a:defRPr>
            </a:lvl3pPr>
            <a:lvl4pPr marL="516694"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4pPr>
            <a:lvl5pPr marL="601221" indent="0" algn="l" defTabSz="684213" rtl="0" eaLnBrk="1" fontAlgn="base" hangingPunct="1">
              <a:lnSpc>
                <a:spcPct val="95000"/>
              </a:lnSpc>
              <a:spcBef>
                <a:spcPts val="625"/>
              </a:spcBef>
              <a:spcAft>
                <a:spcPct val="0"/>
              </a:spcAft>
              <a:buFont typeface="Arial" charset="0"/>
              <a:buNone/>
              <a:defRPr lang="en-US" sz="1100" kern="120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dirty="0">
                <a:solidFill>
                  <a:schemeClr val="bg2">
                    <a:lumMod val="40000"/>
                    <a:lumOff val="60000"/>
                  </a:schemeClr>
                </a:solidFill>
              </a:rPr>
              <a:t>Contenu Pédagogique de l'instructeur</a:t>
            </a:r>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4 : Couche physique</a:t>
            </a:r>
          </a:p>
        </p:txBody>
      </p:sp>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Introduction aux Réseaux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Titre du module : </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Couche physique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Objectif du module</a:t>
            </a:r>
            <a:r>
              <a:rPr kumimoji="0" lang="fr-FR"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Expliquer comment les protocoles de la couche physique, les services et les supports de réseau prennent en charge les communications sur les réseaux de données</a:t>
            </a:r>
            <a:r>
              <a:rPr kumimoji="0" lang="fr-FR" sz="12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fr-FR" sz="1200">
                          <a:effectLst/>
                        </a:rPr>
                        <a:t>Titre du rubrique</a:t>
                      </a:r>
                    </a:p>
                  </a:txBody>
                  <a:tcPr marL="68580" marR="68580" marT="0" marB="0"/>
                </a:tc>
                <a:tc>
                  <a:txBody>
                    <a:bodyPr/>
                    <a:lstStyle/>
                    <a:p>
                      <a:pPr marL="0" marR="0" rtl="0">
                        <a:lnSpc>
                          <a:spcPct val="107000"/>
                        </a:lnSpc>
                        <a:spcBef>
                          <a:spcPts val="0"/>
                        </a:spcBef>
                        <a:spcAft>
                          <a:spcPts val="0"/>
                        </a:spcAft>
                      </a:pPr>
                      <a:r>
                        <a:rPr lang="fr-FR" sz="1200">
                          <a:effectLst/>
                        </a:rPr>
                        <a:t>Objectif du rubrique</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fr-FR" sz="1200">
                          <a:effectLst/>
                        </a:rPr>
                        <a:t>Rôle de la couche physique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 rôle et les fonctions de la couche physique dans le réseau.</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fr-FR" sz="1200">
                          <a:effectLst/>
                        </a:rPr>
                        <a:t>Caractéristiques de la couche physique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les caractéristiques de la couche physique.</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fr-FR" sz="1200">
                          <a:effectLst/>
                        </a:rPr>
                        <a:t>Câblage en cuivre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Identifier les caractéristiques de base du câblage en cuivre.</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fr-FR" sz="1200">
                          <a:effectLst/>
                        </a:rPr>
                        <a:t>Câblage UTP</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Expliquer comment le câblage UTP est utilisé dans les réseaux Ethernet.</a:t>
                      </a:r>
                    </a:p>
                  </a:txBody>
                  <a:tcPr marL="68580" marR="68580" marT="0" marB="0"/>
                </a:tc>
                <a:extLst>
                  <a:ext uri="{0D108BD9-81ED-4DB2-BD59-A6C34878D82A}">
                    <a16:rowId xmlns:a16="http://schemas.microsoft.com/office/drawing/2014/main" val="3818444524"/>
                  </a:ext>
                </a:extLst>
              </a:tr>
              <a:tr h="444151">
                <a:tc>
                  <a:txBody>
                    <a:bodyPr/>
                    <a:lstStyle/>
                    <a:p>
                      <a:pPr marL="0" marR="0" rtl="0">
                        <a:lnSpc>
                          <a:spcPct val="107000"/>
                        </a:lnSpc>
                        <a:spcBef>
                          <a:spcPts val="0"/>
                        </a:spcBef>
                        <a:spcAft>
                          <a:spcPts val="0"/>
                        </a:spcAft>
                      </a:pPr>
                      <a:r>
                        <a:rPr lang="fr-FR" sz="1200">
                          <a:effectLst/>
                        </a:rPr>
                        <a:t>Câblage à fibre optique</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Décrire les câbles à fibre optique et leurs principaux avantages par rapport aux autres supports.</a:t>
                      </a:r>
                    </a:p>
                  </a:txBody>
                  <a:tcPr marL="68580" marR="68580" marT="0" marB="0"/>
                </a:tc>
                <a:extLst>
                  <a:ext uri="{0D108BD9-81ED-4DB2-BD59-A6C34878D82A}">
                    <a16:rowId xmlns:a16="http://schemas.microsoft.com/office/drawing/2014/main" val="1846877670"/>
                  </a:ext>
                </a:extLst>
              </a:tr>
              <a:tr h="444151">
                <a:tc>
                  <a:txBody>
                    <a:bodyPr/>
                    <a:lstStyle/>
                    <a:p>
                      <a:pPr marL="0" marR="0" rtl="0">
                        <a:lnSpc>
                          <a:spcPct val="107000"/>
                        </a:lnSpc>
                        <a:spcBef>
                          <a:spcPts val="0"/>
                        </a:spcBef>
                        <a:spcAft>
                          <a:spcPts val="0"/>
                        </a:spcAft>
                      </a:pPr>
                      <a:r>
                        <a:rPr lang="fr-FR" sz="1200">
                          <a:effectLst/>
                        </a:rPr>
                        <a:t>Supports sans fil</a:t>
                      </a:r>
                    </a:p>
                  </a:txBody>
                  <a:tcPr marL="68580" marR="68580" marT="0" marB="0"/>
                </a:tc>
                <a:tc>
                  <a:txBody>
                    <a:bodyPr/>
                    <a:lstStyle/>
                    <a:p>
                      <a:pPr marL="0" marR="0" rtl="0">
                        <a:lnSpc>
                          <a:spcPct val="107000"/>
                        </a:lnSpc>
                        <a:spcBef>
                          <a:spcPts val="0"/>
                        </a:spcBef>
                        <a:spcAft>
                          <a:spcPts val="0"/>
                        </a:spcAft>
                      </a:pPr>
                      <a:r>
                        <a:rPr lang="fr-FR" sz="1200">
                          <a:solidFill>
                            <a:srgbClr val="000000"/>
                          </a:solidFill>
                          <a:effectLst/>
                        </a:rPr>
                        <a:t>Connecter les périphériques en utilisant des supports filaires et sans fil.</a:t>
                      </a: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4.1 Objectif de la couche physique</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Objectif de la couche physique</a:t>
            </a:r>
            <a:br>
              <a:rPr lang="en-US" dirty="0"/>
            </a:br>
            <a:r>
              <a:rPr lang="fr-FR" sz="2400"/>
              <a:t>La connexion physique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fr-FR" sz="1600">
                <a:solidFill>
                  <a:srgbClr val="000000"/>
                </a:solidFill>
              </a:rPr>
              <a:t>Avant que les communications réseau peut se produire, une connexion physique à un réseau local doit être établie.</a:t>
            </a:r>
          </a:p>
          <a:p>
            <a:pPr marL="342900" indent="-342900" algn="l" rtl="0">
              <a:buFont typeface="Arial" panose="020B0604020202020204" pitchFamily="34" charset="0"/>
              <a:buChar char="•"/>
            </a:pPr>
            <a:r>
              <a:rPr lang="fr-FR" sz="1600">
                <a:solidFill>
                  <a:srgbClr val="000000"/>
                </a:solidFill>
              </a:rPr>
              <a:t>Cette connexion peut être câblée ou sans fil, selon la configuration du réseau.</a:t>
            </a:r>
          </a:p>
          <a:p>
            <a:pPr marL="342900" indent="-342900" algn="l" rtl="0">
              <a:buFont typeface="Arial" panose="020B0604020202020204" pitchFamily="34" charset="0"/>
              <a:buChar char="•"/>
            </a:pPr>
            <a:r>
              <a:rPr lang="fr-FR" sz="1600">
                <a:solidFill>
                  <a:srgbClr val="000000"/>
                </a:solidFill>
              </a:rPr>
              <a:t>Cela s'applique généralement, que vous envisagiez d'avoir un siège social ou une maison.</a:t>
            </a:r>
          </a:p>
          <a:p>
            <a:pPr marL="342900" indent="-342900" algn="l" rtl="0">
              <a:buFont typeface="Arial" panose="020B0604020202020204" pitchFamily="34" charset="0"/>
              <a:buChar char="•"/>
            </a:pPr>
            <a:r>
              <a:rPr lang="fr-FR" sz="1600">
                <a:solidFill>
                  <a:srgbClr val="000000"/>
                </a:solidFill>
              </a:rPr>
              <a:t>Les cartes d'interface réseau (NIC) permettent de connecter un périphérique au réseau.</a:t>
            </a:r>
          </a:p>
          <a:p>
            <a:pPr marL="342900" indent="-342900" algn="l" rtl="0">
              <a:buFont typeface="Arial" panose="020B0604020202020204" pitchFamily="34" charset="0"/>
              <a:buChar char="•"/>
            </a:pPr>
            <a:r>
              <a:rPr lang="fr-FR" sz="1600">
                <a:solidFill>
                  <a:srgbClr val="000000"/>
                </a:solidFill>
              </a:rPr>
              <a:t>Certains périphériques peuvent avoir une seule carte réseau, tandis que d'autres peuvent avoir plusieurs cartes réseau (avec ou sans fil, par exemple).</a:t>
            </a:r>
          </a:p>
          <a:p>
            <a:pPr marL="342900" indent="-342900" algn="l" rtl="0">
              <a:buFont typeface="Arial" panose="020B0604020202020204" pitchFamily="34" charset="0"/>
              <a:buChar char="•"/>
            </a:pPr>
            <a:r>
              <a:rPr lang="fr-FR" sz="1600">
                <a:solidFill>
                  <a:srgbClr val="000000"/>
                </a:solidFill>
              </a:rPr>
              <a:t>Toutes les connexions physiques n'offrent pas le même niveau de performance.</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Objectif de la couche physique</a:t>
            </a:r>
            <a:br>
              <a:rPr lang="en-US" dirty="0"/>
            </a:br>
            <a:r>
              <a:rPr lang="fr-FR" sz="2400"/>
              <a:t>La couche physique</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fr-FR" sz="1600">
                <a:solidFill>
                  <a:srgbClr val="000000"/>
                </a:solidFill>
              </a:rPr>
              <a:t>Transporte des bits sur le support réseau</a:t>
            </a:r>
          </a:p>
          <a:p>
            <a:pPr marL="342900" indent="-342900" algn="l" rtl="0">
              <a:buFont typeface="Arial" panose="020B0604020202020204" pitchFamily="34" charset="0"/>
              <a:buChar char="•"/>
            </a:pPr>
            <a:r>
              <a:rPr lang="fr-FR" sz="1600">
                <a:solidFill>
                  <a:srgbClr val="000000"/>
                </a:solidFill>
              </a:rPr>
              <a:t>Cette couche accepte une trame complète de la couche liaison de données et la code sous la forme d'une série de signaux transmis au support local.</a:t>
            </a:r>
          </a:p>
          <a:p>
            <a:pPr marL="342900" indent="-342900" algn="l" rtl="0">
              <a:buFont typeface="Arial" panose="020B0604020202020204" pitchFamily="34" charset="0"/>
              <a:buChar char="•"/>
            </a:pPr>
            <a:r>
              <a:rPr lang="fr-FR" sz="1600">
                <a:solidFill>
                  <a:srgbClr val="000000"/>
                </a:solidFill>
              </a:rPr>
              <a:t>C'est la dernière étape du processus d'encapsulation.</a:t>
            </a:r>
          </a:p>
          <a:p>
            <a:pPr marL="342900" indent="-342900" algn="l" rtl="0">
              <a:buFont typeface="Arial" panose="020B0604020202020204" pitchFamily="34" charset="0"/>
              <a:buChar char="•"/>
            </a:pPr>
            <a:r>
              <a:rPr lang="fr-FR" sz="1600">
                <a:solidFill>
                  <a:srgbClr val="000000"/>
                </a:solidFill>
              </a:rPr>
              <a:t>Le périphérique suivant dans le chemin d'accès à la destination reçoit les bits et re-encapsule le cadre, puis décide quoi en faire.</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4.2 Caractéristiques de la couche physique</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Normes de la couche physique</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Composants physiques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fr-FR">
                <a:solidFill>
                  <a:srgbClr val="000000"/>
                </a:solidFill>
              </a:rPr>
              <a:t>Les normes de couche physique couvrent trois domaines fonctionnels:</a:t>
            </a:r>
          </a:p>
          <a:p>
            <a:pPr marL="415985" lvl="1" indent="-342900" rtl="0">
              <a:buFont typeface="Arial" panose="020B0604020202020204" pitchFamily="34" charset="0"/>
              <a:buChar char="•"/>
            </a:pPr>
            <a:r>
              <a:rPr lang="fr-FR">
                <a:solidFill>
                  <a:srgbClr val="000000"/>
                </a:solidFill>
              </a:rPr>
              <a:t>Composants physiques</a:t>
            </a:r>
          </a:p>
          <a:p>
            <a:pPr marL="415985" lvl="1" indent="-342900" rtl="0">
              <a:buFont typeface="Arial" panose="020B0604020202020204" pitchFamily="34" charset="0"/>
              <a:buChar char="•"/>
            </a:pPr>
            <a:r>
              <a:rPr lang="fr-FR">
                <a:solidFill>
                  <a:srgbClr val="000000"/>
                </a:solidFill>
              </a:rPr>
              <a:t>Codage</a:t>
            </a:r>
          </a:p>
          <a:p>
            <a:pPr marL="415985" lvl="1" indent="-342900" rtl="0">
              <a:buFont typeface="Arial" panose="020B0604020202020204" pitchFamily="34" charset="0"/>
              <a:buChar char="•"/>
            </a:pPr>
            <a:r>
              <a:rPr lang="fr-FR">
                <a:solidFill>
                  <a:srgbClr val="000000"/>
                </a:solidFill>
              </a:rPr>
              <a:t>Signalisation</a:t>
            </a:r>
          </a:p>
          <a:p>
            <a:pPr marL="415985" lvl="1" indent="-342900">
              <a:buFont typeface="Arial" panose="020B0604020202020204" pitchFamily="34" charset="0"/>
              <a:buChar char="•"/>
            </a:pPr>
            <a:endParaRPr lang="en-US" dirty="0">
              <a:solidFill>
                <a:srgbClr val="000000"/>
              </a:solidFill>
            </a:endParaRPr>
          </a:p>
          <a:p>
            <a:pPr marL="0" indent="0" algn="l" rtl="0"/>
            <a:r>
              <a:rPr lang="fr-FR">
                <a:solidFill>
                  <a:srgbClr val="000000"/>
                </a:solidFill>
              </a:rPr>
              <a:t>Les composants physiques sont les dispositifs matériels, les supports et autres connecteurs qui transmettent les signaux qui représentent les bits.</a:t>
            </a:r>
          </a:p>
          <a:p>
            <a:pPr marL="415985" lvl="1" indent="-342900" rtl="0">
              <a:buFont typeface="Arial" panose="020B0604020202020204" pitchFamily="34" charset="0"/>
              <a:buChar char="•"/>
            </a:pPr>
            <a:r>
              <a:rPr lang="fr-FR">
                <a:solidFill>
                  <a:srgbClr val="000000"/>
                </a:solidFill>
              </a:rPr>
              <a:t>Les composants matériels, tels que les cartes réseau, les interfaces et les connecteurs, les matériaux et les conceptions de câble, sont tous spécifiés dans des normes associées à la couche physique.</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Codage</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latin typeface="+mn-lt"/>
              </a:rPr>
              <a:t>Le codage convertit le flux de bits en un format reconnaissable par l'appareil suivant dans le chemin du réseau.</a:t>
            </a:r>
          </a:p>
          <a:p>
            <a:pPr marL="285750" indent="-285750" rtl="0">
              <a:buFont typeface="Arial" panose="020B0604020202020204" pitchFamily="34" charset="0"/>
              <a:buChar char="•"/>
            </a:pPr>
            <a:r>
              <a:rPr lang="fr-FR" sz="1600">
                <a:solidFill>
                  <a:srgbClr val="000000"/>
                </a:solidFill>
                <a:latin typeface="+mn-lt"/>
              </a:rPr>
              <a:t>Ce "codage" fournit des modèles prévisibles qui peuvent être reconnus par l'appareil suivant.</a:t>
            </a:r>
          </a:p>
          <a:p>
            <a:pPr marL="285750" indent="-285750" rtl="0">
              <a:buFont typeface="Arial" panose="020B0604020202020204" pitchFamily="34" charset="0"/>
              <a:buChar char="•"/>
            </a:pPr>
            <a:r>
              <a:rPr lang="fr-FR" sz="1600">
                <a:solidFill>
                  <a:srgbClr val="000000"/>
                </a:solidFill>
                <a:latin typeface="+mn-lt"/>
              </a:rPr>
              <a:t>Des exemples de méthodes d'encodage incluent Manchester (illustré dans la figure), 4B/5B et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fr-FR" sz="1600"/>
              <a:t>Caractéristiques de la couche physique</a:t>
            </a:r>
            <a:br>
              <a:rPr lang="en-US" dirty="0"/>
            </a:br>
            <a:r>
              <a:rPr lang="fr-FR" sz="2400"/>
              <a:t>Signalisation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latin typeface="+mn-lt"/>
              </a:rPr>
              <a:t>La méthode de signalisation est la façon dont les valeurs de bits, « 1 » et « 0 » sont représentées sur le support physique.</a:t>
            </a:r>
          </a:p>
          <a:p>
            <a:pPr marL="285750" indent="-285750" rtl="0">
              <a:buFont typeface="Arial" panose="020B0604020202020204" pitchFamily="34" charset="0"/>
              <a:buChar char="•"/>
            </a:pPr>
            <a:r>
              <a:rPr lang="fr-FR" sz="1600">
                <a:solidFill>
                  <a:srgbClr val="000000"/>
                </a:solidFill>
                <a:latin typeface="+mn-lt"/>
              </a:rPr>
              <a:t>La méthode de signalisation varie selon le type de support utilisé.</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fr-FR" sz="1200"/>
              <a:t>Signaux électriques par câble en cuivre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fr-FR" sz="1200"/>
              <a:t>Impulsions lumineuses sur câble à fibres optiques</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fr-FR" sz="1200"/>
              <a:t>Signaux micro-ondes sans fil</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fr-FR"/>
              <a:t>Instructor Materials – Module 4 Planning Guide</a:t>
            </a:r>
          </a:p>
        </p:txBody>
      </p:sp>
      <p:sp>
        <p:nvSpPr>
          <p:cNvPr id="4099" name="Rectangle 34"/>
          <p:cNvSpPr>
            <a:spLocks noGrp="1" noChangeArrowheads="1"/>
          </p:cNvSpPr>
          <p:nvPr>
            <p:ph idx="1"/>
          </p:nvPr>
        </p:nvSpPr>
        <p:spPr>
          <a:xfrm>
            <a:off x="145357" y="808179"/>
            <a:ext cx="8433035" cy="3773247"/>
          </a:xfrm>
        </p:spPr>
        <p:txBody>
          <a:bodyPr/>
          <a:lstStyle/>
          <a:p>
            <a:pPr marL="0" indent="0" rtl="0">
              <a:buNone/>
            </a:pPr>
            <a:r>
              <a:rPr lang="fr-FR"/>
              <a:t>This PowerPoint deck is divided in two parts:</a:t>
            </a:r>
          </a:p>
          <a:p>
            <a:pPr rtl="0">
              <a:buFont typeface="Arial" panose="020B0604020202020204" pitchFamily="34" charset="0"/>
              <a:buChar char="•"/>
            </a:pPr>
            <a:r>
              <a:rPr lang="fr-FR"/>
              <a:t>Instructor Planning Guide</a:t>
            </a:r>
          </a:p>
          <a:p>
            <a:pPr lvl="1" rtl="0">
              <a:buFont typeface="Arial" panose="020B0604020202020204" pitchFamily="34" charset="0"/>
              <a:buChar char="•"/>
            </a:pPr>
            <a:r>
              <a:rPr lang="fr-FR"/>
              <a:t>Information to help you become familiar with the module</a:t>
            </a:r>
          </a:p>
          <a:p>
            <a:pPr lvl="1" rtl="0">
              <a:buFont typeface="Arial" panose="020B0604020202020204" pitchFamily="34" charset="0"/>
              <a:buChar char="•"/>
            </a:pPr>
            <a:r>
              <a:rPr lang="fr-FR"/>
              <a:t>Teaching aids</a:t>
            </a:r>
          </a:p>
          <a:p>
            <a:pPr rtl="0">
              <a:buFont typeface="Arial" panose="020B0604020202020204" pitchFamily="34" charset="0"/>
              <a:buChar char="•"/>
            </a:pPr>
            <a:r>
              <a:rPr lang="fr-FR"/>
              <a:t>Instructor Class Presentation</a:t>
            </a:r>
          </a:p>
          <a:p>
            <a:pPr lvl="1" rtl="0"/>
            <a:r>
              <a:rPr lang="fr-FR"/>
              <a:t>Optional slides that you can use in the classroom</a:t>
            </a:r>
          </a:p>
          <a:p>
            <a:pPr lvl="1" rtl="0"/>
            <a:r>
              <a:rPr lang="fr-FR"/>
              <a:t>Begins on slide # 10</a:t>
            </a:r>
          </a:p>
          <a:p>
            <a:pPr marL="142875" lvl="1" indent="0" algn="ctr" rtl="0">
              <a:buNone/>
            </a:pPr>
            <a:r>
              <a:rPr lang="fr-FR" sz="1600" b="1"/>
              <a:t>Note</a:t>
            </a:r>
            <a:r>
              <a:rPr lang="fr-FR" sz="1600"/>
              <a:t>: Remove the Planning Guide from this presentation before sharing with anyone.</a:t>
            </a:r>
          </a:p>
          <a:p>
            <a:pPr marL="0" indent="0" rtl="0">
              <a:buNone/>
            </a:pPr>
            <a:r>
              <a:rPr lang="fr-FR" sz="1600" b="1">
                <a:solidFill>
                  <a:schemeClr val="accent4"/>
                </a:solidFill>
              </a:rPr>
              <a:t>For additional help and resources go to the Instructor Home Page and Course Resources for this course. You also can visit the professional development site on netacad.com, the official Cisco Networking Academy Facebook page, or Instructor Only FB group.</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Bande passante</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La bande passante est la capacité d'un support à transporter des données.</a:t>
            </a:r>
          </a:p>
          <a:p>
            <a:pPr marL="285750" indent="-285750" rtl="0">
              <a:buFont typeface="Arial" panose="020B0604020202020204" pitchFamily="34" charset="0"/>
              <a:buChar char="•"/>
            </a:pPr>
            <a:r>
              <a:rPr lang="fr-FR" sz="1600">
                <a:solidFill>
                  <a:srgbClr val="000000"/>
                </a:solidFill>
              </a:rPr>
              <a:t>La bande passante numérique mesure la quantité de données qui peuvent circuler d'un endroit à un autre dans un laps de temps donné ; combien de bits peuvent être transmis en une seconde.</a:t>
            </a:r>
          </a:p>
          <a:p>
            <a:pPr marL="285750" indent="-285750" rtl="0">
              <a:buFont typeface="Arial" panose="020B0604020202020204" pitchFamily="34" charset="0"/>
              <a:buChar char="•"/>
            </a:pPr>
            <a:r>
              <a:rPr lang="fr-FR" sz="1600">
                <a:solidFill>
                  <a:srgbClr val="000000"/>
                </a:solidFill>
              </a:rPr>
              <a:t>Les propriétés physiques des supports, les technologies actuelles et les lois de la physique jouent un rôle dans la détermination de la bande passante disponible.</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37236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pPr rtl="0"/>
                      <a:r>
                        <a:rPr lang="fr-FR"/>
                        <a:t>Unité de bande passante</a:t>
                      </a:r>
                    </a:p>
                  </a:txBody>
                  <a:tcPr/>
                </a:tc>
                <a:tc>
                  <a:txBody>
                    <a:bodyPr/>
                    <a:lstStyle/>
                    <a:p>
                      <a:pPr rtl="0"/>
                      <a:r>
                        <a:rPr lang="fr-FR"/>
                        <a:t>Abréviation</a:t>
                      </a:r>
                    </a:p>
                  </a:txBody>
                  <a:tcPr/>
                </a:tc>
                <a:tc>
                  <a:txBody>
                    <a:bodyPr/>
                    <a:lstStyle/>
                    <a:p>
                      <a:pPr rtl="0"/>
                      <a:r>
                        <a:rPr lang="fr-FR"/>
                        <a:t>Équivalence</a:t>
                      </a:r>
                    </a:p>
                  </a:txBody>
                  <a:tcPr/>
                </a:tc>
                <a:extLst>
                  <a:ext uri="{0D108BD9-81ED-4DB2-BD59-A6C34878D82A}">
                    <a16:rowId xmlns:a16="http://schemas.microsoft.com/office/drawing/2014/main" val="2583676789"/>
                  </a:ext>
                </a:extLst>
              </a:tr>
              <a:tr h="370840">
                <a:tc>
                  <a:txBody>
                    <a:bodyPr/>
                    <a:lstStyle/>
                    <a:p>
                      <a:pPr rtl="0"/>
                      <a:r>
                        <a:rPr lang="fr-FR">
                          <a:solidFill>
                            <a:srgbClr val="000000"/>
                          </a:solidFill>
                        </a:rPr>
                        <a:t>Bits par seconde</a:t>
                      </a:r>
                    </a:p>
                  </a:txBody>
                  <a:tcPr/>
                </a:tc>
                <a:tc>
                  <a:txBody>
                    <a:bodyPr/>
                    <a:lstStyle/>
                    <a:p>
                      <a:pPr rtl="0"/>
                      <a:r>
                        <a:rPr lang="fr-FR">
                          <a:solidFill>
                            <a:srgbClr val="000000"/>
                          </a:solidFill>
                        </a:rPr>
                        <a:t>bits/s</a:t>
                      </a:r>
                    </a:p>
                  </a:txBody>
                  <a:tcPr/>
                </a:tc>
                <a:tc>
                  <a:txBody>
                    <a:bodyPr/>
                    <a:lstStyle/>
                    <a:p>
                      <a:pPr rtl="0"/>
                      <a:r>
                        <a:rPr lang="fr-FR">
                          <a:solidFill>
                            <a:srgbClr val="000000"/>
                          </a:solidFill>
                        </a:rPr>
                        <a:t>1 bit/s = unité fondamentale de bande passante</a:t>
                      </a:r>
                    </a:p>
                  </a:txBody>
                  <a:tcPr/>
                </a:tc>
                <a:extLst>
                  <a:ext uri="{0D108BD9-81ED-4DB2-BD59-A6C34878D82A}">
                    <a16:rowId xmlns:a16="http://schemas.microsoft.com/office/drawing/2014/main" val="3849654457"/>
                  </a:ext>
                </a:extLst>
              </a:tr>
              <a:tr h="370840">
                <a:tc>
                  <a:txBody>
                    <a:bodyPr/>
                    <a:lstStyle/>
                    <a:p>
                      <a:pPr rtl="0"/>
                      <a:r>
                        <a:rPr lang="fr-FR">
                          <a:solidFill>
                            <a:srgbClr val="000000"/>
                          </a:solidFill>
                        </a:rPr>
                        <a:t>Kilobits par seconde</a:t>
                      </a:r>
                    </a:p>
                  </a:txBody>
                  <a:tcPr/>
                </a:tc>
                <a:tc>
                  <a:txBody>
                    <a:bodyPr/>
                    <a:lstStyle/>
                    <a:p>
                      <a:pPr rtl="0"/>
                      <a:r>
                        <a:rPr lang="fr-FR">
                          <a:solidFill>
                            <a:srgbClr val="000000"/>
                          </a:solidFill>
                        </a:rPr>
                        <a:t>Kbit/s</a:t>
                      </a:r>
                    </a:p>
                  </a:txBody>
                  <a:tcPr/>
                </a:tc>
                <a:tc>
                  <a:txBody>
                    <a:bodyPr/>
                    <a:lstStyle/>
                    <a:p>
                      <a:pPr rtl="0"/>
                      <a:r>
                        <a:rPr lang="fr-FR">
                          <a:solidFill>
                            <a:srgbClr val="000000"/>
                          </a:solidFill>
                        </a:rPr>
                        <a:t>1 Kbps = 1,000 bps = 10</a:t>
                      </a:r>
                      <a:r>
                        <a:rPr lang="fr-FR" baseline="30000">
                          <a:solidFill>
                            <a:srgbClr val="000000"/>
                          </a:solidFill>
                        </a:rPr>
                        <a:t>3</a:t>
                      </a:r>
                      <a:r>
                        <a:rPr lang="fr-FR">
                          <a:solidFill>
                            <a:srgbClr val="000000"/>
                          </a:solidFill>
                        </a:rPr>
                        <a:t> bps</a:t>
                      </a:r>
                    </a:p>
                  </a:txBody>
                  <a:tcPr/>
                </a:tc>
                <a:extLst>
                  <a:ext uri="{0D108BD9-81ED-4DB2-BD59-A6C34878D82A}">
                    <a16:rowId xmlns:a16="http://schemas.microsoft.com/office/drawing/2014/main" val="235735172"/>
                  </a:ext>
                </a:extLst>
              </a:tr>
              <a:tr h="370840">
                <a:tc>
                  <a:txBody>
                    <a:bodyPr/>
                    <a:lstStyle/>
                    <a:p>
                      <a:pPr rtl="0"/>
                      <a:r>
                        <a:rPr lang="fr-FR">
                          <a:solidFill>
                            <a:srgbClr val="000000"/>
                          </a:solidFill>
                        </a:rPr>
                        <a:t>Mégabits par seconde</a:t>
                      </a:r>
                    </a:p>
                  </a:txBody>
                  <a:tcPr/>
                </a:tc>
                <a:tc>
                  <a:txBody>
                    <a:bodyPr/>
                    <a:lstStyle/>
                    <a:p>
                      <a:pPr rtl="0"/>
                      <a:r>
                        <a:rPr lang="fr-FR">
                          <a:solidFill>
                            <a:srgbClr val="000000"/>
                          </a:solidFill>
                        </a:rPr>
                        <a:t>Mbit/s</a:t>
                      </a:r>
                    </a:p>
                  </a:txBody>
                  <a:tcPr/>
                </a:tc>
                <a:tc>
                  <a:txBody>
                    <a:bodyPr/>
                    <a:lstStyle/>
                    <a:p>
                      <a:pPr rtl="0"/>
                      <a:r>
                        <a:rPr lang="fr-FR">
                          <a:solidFill>
                            <a:srgbClr val="000000"/>
                          </a:solidFill>
                        </a:rPr>
                        <a:t>1 Mbps = 1,000,000 bps = 10</a:t>
                      </a:r>
                      <a:r>
                        <a:rPr lang="fr-FR" baseline="30000">
                          <a:solidFill>
                            <a:srgbClr val="000000"/>
                          </a:solidFill>
                        </a:rPr>
                        <a:t>6</a:t>
                      </a:r>
                      <a:r>
                        <a:rPr lang="fr-FR">
                          <a:solidFill>
                            <a:srgbClr val="000000"/>
                          </a:solidFill>
                        </a:rPr>
                        <a:t> bps</a:t>
                      </a:r>
                    </a:p>
                  </a:txBody>
                  <a:tcPr/>
                </a:tc>
                <a:extLst>
                  <a:ext uri="{0D108BD9-81ED-4DB2-BD59-A6C34878D82A}">
                    <a16:rowId xmlns:a16="http://schemas.microsoft.com/office/drawing/2014/main" val="354468046"/>
                  </a:ext>
                </a:extLst>
              </a:tr>
              <a:tr h="370840">
                <a:tc>
                  <a:txBody>
                    <a:bodyPr/>
                    <a:lstStyle/>
                    <a:p>
                      <a:pPr rtl="0"/>
                      <a:r>
                        <a:rPr lang="fr-FR">
                          <a:solidFill>
                            <a:srgbClr val="000000"/>
                          </a:solidFill>
                        </a:rPr>
                        <a:t>Gigabits par seconde</a:t>
                      </a:r>
                    </a:p>
                  </a:txBody>
                  <a:tcPr/>
                </a:tc>
                <a:tc>
                  <a:txBody>
                    <a:bodyPr/>
                    <a:lstStyle/>
                    <a:p>
                      <a:pPr rtl="0"/>
                      <a:r>
                        <a:rPr lang="fr-FR">
                          <a:solidFill>
                            <a:srgbClr val="000000"/>
                          </a:solidFill>
                        </a:rPr>
                        <a:t>Gbits/s</a:t>
                      </a:r>
                    </a:p>
                  </a:txBody>
                  <a:tcPr/>
                </a:tc>
                <a:tc>
                  <a:txBody>
                    <a:bodyPr/>
                    <a:lstStyle/>
                    <a:p>
                      <a:pPr rtl="0"/>
                      <a:r>
                        <a:rPr lang="fr-FR">
                          <a:solidFill>
                            <a:srgbClr val="000000"/>
                          </a:solidFill>
                        </a:rPr>
                        <a:t>1 Gbps – 1,000,000,000 bps = 10</a:t>
                      </a:r>
                      <a:r>
                        <a:rPr lang="fr-FR" baseline="30000">
                          <a:solidFill>
                            <a:srgbClr val="000000"/>
                          </a:solidFill>
                        </a:rPr>
                        <a:t>9</a:t>
                      </a:r>
                      <a:r>
                        <a:rPr lang="fr-FR">
                          <a:solidFill>
                            <a:srgbClr val="000000"/>
                          </a:solidFill>
                        </a:rPr>
                        <a:t> bps</a:t>
                      </a:r>
                    </a:p>
                  </a:txBody>
                  <a:tcPr/>
                </a:tc>
                <a:extLst>
                  <a:ext uri="{0D108BD9-81ED-4DB2-BD59-A6C34878D82A}">
                    <a16:rowId xmlns:a16="http://schemas.microsoft.com/office/drawing/2014/main" val="1458107787"/>
                  </a:ext>
                </a:extLst>
              </a:tr>
              <a:tr h="370840">
                <a:tc>
                  <a:txBody>
                    <a:bodyPr/>
                    <a:lstStyle/>
                    <a:p>
                      <a:pPr rtl="0"/>
                      <a:r>
                        <a:rPr lang="fr-FR">
                          <a:solidFill>
                            <a:srgbClr val="000000"/>
                          </a:solidFill>
                        </a:rPr>
                        <a:t>Térabits par seconde</a:t>
                      </a:r>
                    </a:p>
                  </a:txBody>
                  <a:tcPr/>
                </a:tc>
                <a:tc>
                  <a:txBody>
                    <a:bodyPr/>
                    <a:lstStyle/>
                    <a:p>
                      <a:pPr rtl="0"/>
                      <a:r>
                        <a:rPr lang="fr-FR">
                          <a:solidFill>
                            <a:srgbClr val="000000"/>
                          </a:solidFill>
                        </a:rPr>
                        <a:t>Tbit/s</a:t>
                      </a:r>
                    </a:p>
                  </a:txBody>
                  <a:tcPr/>
                </a:tc>
                <a:tc>
                  <a:txBody>
                    <a:bodyPr/>
                    <a:lstStyle/>
                    <a:p>
                      <a:pPr rtl="0"/>
                      <a:r>
                        <a:rPr lang="fr-FR">
                          <a:solidFill>
                            <a:srgbClr val="000000"/>
                          </a:solidFill>
                        </a:rPr>
                        <a:t>1 Tbps = 1,000,000,000,000 bps = 10</a:t>
                      </a:r>
                      <a:r>
                        <a:rPr lang="fr-FR" baseline="30000">
                          <a:solidFill>
                            <a:srgbClr val="000000"/>
                          </a:solidFill>
                        </a:rPr>
                        <a:t>12</a:t>
                      </a:r>
                      <a:r>
                        <a:rPr lang="fr-FR">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Caractéristiques de la couche physique</a:t>
            </a:r>
            <a:br>
              <a:rPr lang="en-US" dirty="0"/>
            </a:br>
            <a:r>
              <a:rPr lang="fr-FR" sz="2400"/>
              <a:t>Terminologie de la bande passante</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fr-FR">
                <a:solidFill>
                  <a:srgbClr val="000000"/>
                </a:solidFill>
              </a:rPr>
              <a:t>Latence</a:t>
            </a:r>
          </a:p>
          <a:p>
            <a:pPr marL="415985" lvl="1" indent="-342900" rtl="0">
              <a:buFont typeface="Arial" panose="020B0604020202020204" pitchFamily="34" charset="0"/>
              <a:buChar char="•"/>
            </a:pPr>
            <a:r>
              <a:rPr lang="fr-FR">
                <a:solidFill>
                  <a:srgbClr val="000000"/>
                </a:solidFill>
              </a:rPr>
              <a:t>Temps, y compris les retards, nécessaire pour que les données voyagent d'un point donné à un autre</a:t>
            </a:r>
          </a:p>
          <a:p>
            <a:pPr marL="0" indent="0" algn="l" rtl="0"/>
            <a:r>
              <a:rPr lang="fr-FR">
                <a:solidFill>
                  <a:srgbClr val="000000"/>
                </a:solidFill>
              </a:rPr>
              <a:t>Débit (Throughput)</a:t>
            </a:r>
          </a:p>
          <a:p>
            <a:pPr marL="415985" lvl="1" indent="-342900" rtl="0">
              <a:buFont typeface="Arial" panose="020B0604020202020204" pitchFamily="34" charset="0"/>
              <a:buChar char="•"/>
            </a:pPr>
            <a:r>
              <a:rPr lang="fr-FR">
                <a:solidFill>
                  <a:srgbClr val="000000"/>
                </a:solidFill>
              </a:rPr>
              <a:t>La mesure du transfert de bits à travers le média sur une période de temps donnée</a:t>
            </a:r>
          </a:p>
          <a:p>
            <a:pPr marL="0" indent="0" algn="l" rtl="0"/>
            <a:r>
              <a:rPr lang="fr-FR">
                <a:solidFill>
                  <a:srgbClr val="000000"/>
                </a:solidFill>
              </a:rPr>
              <a:t>Débit applicatif (Goodput)</a:t>
            </a:r>
          </a:p>
          <a:p>
            <a:pPr marL="415985" lvl="1" indent="-342900" rtl="0">
              <a:buFont typeface="Arial" panose="020B0604020202020204" pitchFamily="34" charset="0"/>
              <a:buChar char="•"/>
            </a:pPr>
            <a:r>
              <a:rPr lang="fr-FR">
                <a:solidFill>
                  <a:srgbClr val="000000"/>
                </a:solidFill>
              </a:rPr>
              <a:t>La mesure des données utilisables transférées sur une période donnée</a:t>
            </a:r>
          </a:p>
          <a:p>
            <a:pPr marL="415985" lvl="1" indent="-342900" rtl="0">
              <a:buFont typeface="Arial" panose="020B0604020202020204" pitchFamily="34" charset="0"/>
              <a:buChar char="•"/>
            </a:pPr>
            <a:r>
              <a:rPr lang="fr-FR">
                <a:solidFill>
                  <a:srgbClr val="000000"/>
                </a:solidFill>
              </a:rPr>
              <a:t>Débit applicatif = Débit - frais généraux de trafic</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4.3 Câblage en cuivre</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Caractéristiques des câbles en cuivre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fr-FR" sz="1600">
                <a:solidFill>
                  <a:srgbClr val="000000"/>
                </a:solidFill>
              </a:rPr>
              <a:t>Le câblage en cuivre est le type de câblage le plus courant utilisé dans les réseaux aujourd'hui. Il est peu coûteux, facile à installer et présente une faible résistance à la circulation du courant électrique.</a:t>
            </a:r>
          </a:p>
          <a:p>
            <a:pPr marL="0" indent="0" algn="l" rtl="0"/>
            <a:r>
              <a:rPr lang="fr-FR" sz="1600">
                <a:solidFill>
                  <a:srgbClr val="000000"/>
                </a:solidFill>
              </a:rPr>
              <a:t>Restrictions :</a:t>
            </a:r>
          </a:p>
          <a:p>
            <a:pPr marL="415985" lvl="1" indent="-342900" rtl="0">
              <a:buFont typeface="Arial" panose="020B0604020202020204" pitchFamily="34" charset="0"/>
              <a:buChar char="•"/>
            </a:pPr>
            <a:r>
              <a:rPr lang="fr-FR">
                <a:solidFill>
                  <a:srgbClr val="000000"/>
                </a:solidFill>
              </a:rPr>
              <a:t>Atténuation — Plus les signaux électriques doivent circuler longtemps, plus ils sont faibles. </a:t>
            </a:r>
          </a:p>
          <a:p>
            <a:pPr marL="415985" lvl="1" indent="-342900" rtl="0">
              <a:buFont typeface="Arial" panose="020B0604020202020204" pitchFamily="34" charset="0"/>
              <a:buChar char="•"/>
            </a:pPr>
            <a:r>
              <a:rPr lang="fr-FR">
                <a:solidFill>
                  <a:srgbClr val="000000"/>
                </a:solidFill>
              </a:rPr>
              <a:t>Le signal électrique est susceptible d'interférences provenant de deux sources, ce qui peut déformer et corrompre les signaux de données (interférences électromagnétiques (EMI) et interférences radio (RFI) et diaphonie).</a:t>
            </a:r>
          </a:p>
          <a:p>
            <a:pPr marL="0" indent="0" algn="l" rtl="0"/>
            <a:r>
              <a:rPr lang="fr-FR" sz="1600">
                <a:solidFill>
                  <a:srgbClr val="000000"/>
                </a:solidFill>
              </a:rPr>
              <a:t>Atténuation:</a:t>
            </a:r>
          </a:p>
          <a:p>
            <a:pPr marL="415985" lvl="1" indent="-342900" rtl="0">
              <a:buFont typeface="Arial" panose="020B0604020202020204" pitchFamily="34" charset="0"/>
              <a:buChar char="•"/>
            </a:pPr>
            <a:r>
              <a:rPr lang="fr-FR">
                <a:solidFill>
                  <a:srgbClr val="000000"/>
                </a:solidFill>
              </a:rPr>
              <a:t>Le strict respect des limites de longueur des câbles permettra de réduire l'atténuation.</a:t>
            </a:r>
          </a:p>
          <a:p>
            <a:pPr marL="415985" lvl="1" indent="-342900" rtl="0">
              <a:buFont typeface="Arial" panose="020B0604020202020204" pitchFamily="34" charset="0"/>
              <a:buChar char="•"/>
            </a:pPr>
            <a:r>
              <a:rPr lang="fr-FR">
                <a:solidFill>
                  <a:srgbClr val="000000"/>
                </a:solidFill>
              </a:rPr>
              <a:t>Certains types de câbles en cuivre atténuent l'EMI et la RFI en utilisant le blindage métallique et la mise à la terre.</a:t>
            </a:r>
          </a:p>
          <a:p>
            <a:pPr marL="415985" lvl="1" indent="-342900" rtl="0">
              <a:buFont typeface="Arial" panose="020B0604020202020204" pitchFamily="34" charset="0"/>
              <a:buChar char="•"/>
            </a:pPr>
            <a:r>
              <a:rPr lang="fr-FR">
                <a:solidFill>
                  <a:srgbClr val="000000"/>
                </a:solidFill>
              </a:rPr>
              <a:t>Certains types de câbles en cuivre atténuent la diaphonie en tordant les fils de paires de circuits opposés ensemble.</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br>
              <a:rPr lang="en-US" dirty="0"/>
            </a:br>
            <a:r>
              <a:rPr lang="fr-FR" sz="2400"/>
              <a:t>Types de câblage en cuivre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Paire torsadée non blindée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Le câblage UTP est le support réseau en cuivre le plus courant.</a:t>
            </a:r>
          </a:p>
          <a:p>
            <a:pPr marL="285750" indent="-285750" rtl="0">
              <a:buFont typeface="Arial" panose="020B0604020202020204" pitchFamily="34" charset="0"/>
              <a:buChar char="•"/>
            </a:pPr>
            <a:r>
              <a:rPr lang="fr-FR" sz="1600">
                <a:solidFill>
                  <a:srgbClr val="000000"/>
                </a:solidFill>
              </a:rPr>
              <a:t>Terminés par des connecteurs RJ-45.</a:t>
            </a:r>
          </a:p>
          <a:p>
            <a:pPr marL="285750" indent="-285750" rtl="0">
              <a:buFont typeface="Arial" panose="020B0604020202020204" pitchFamily="34" charset="0"/>
              <a:buChar char="•"/>
            </a:pPr>
            <a:r>
              <a:rPr lang="fr-FR" sz="1600">
                <a:solidFill>
                  <a:srgbClr val="000000"/>
                </a:solidFill>
              </a:rPr>
              <a:t>Interconnecte les hôtes avec des dispositifs de réseau intermédiaires.</a:t>
            </a:r>
          </a:p>
          <a:p>
            <a:pPr marL="285750" indent="-285750">
              <a:buFont typeface="Arial" panose="020B0604020202020204" pitchFamily="34" charset="0"/>
              <a:buChar char="•"/>
            </a:pPr>
            <a:endParaRPr lang="en-US" sz="1600" dirty="0">
              <a:solidFill>
                <a:srgbClr val="000000"/>
              </a:solidFill>
            </a:endParaRPr>
          </a:p>
          <a:p>
            <a:pPr rtl="0"/>
            <a:r>
              <a:rPr lang="fr-FR" sz="1600">
                <a:solidFill>
                  <a:srgbClr val="000000"/>
                </a:solidFill>
              </a:rPr>
              <a:t>Principales caractéristiques de l'UTP</a:t>
            </a:r>
          </a:p>
          <a:p>
            <a:pPr marL="342900" indent="-342900" rtl="0">
              <a:buFont typeface="+mj-lt"/>
              <a:buAutoNum type="arabicPeriod"/>
            </a:pPr>
            <a:r>
              <a:rPr lang="fr-FR" sz="1600">
                <a:solidFill>
                  <a:srgbClr val="000000"/>
                </a:solidFill>
              </a:rPr>
              <a:t>La gaine externe protège le fil de cuivre contre les dommages physiques</a:t>
            </a:r>
          </a:p>
          <a:p>
            <a:pPr marL="342900" indent="-342900" rtl="0">
              <a:buFont typeface="+mj-lt"/>
              <a:buAutoNum type="arabicPeriod"/>
            </a:pPr>
            <a:r>
              <a:rPr lang="fr-FR" sz="1600">
                <a:solidFill>
                  <a:srgbClr val="000000"/>
                </a:solidFill>
              </a:rPr>
              <a:t>Les paires torsadées protègent le signal des interférences.</a:t>
            </a:r>
          </a:p>
          <a:p>
            <a:pPr marL="342900" indent="-342900" rtl="0">
              <a:buFont typeface="+mj-lt"/>
              <a:buAutoNum type="arabicPeriod"/>
            </a:pPr>
            <a:r>
              <a:rPr lang="fr-FR" sz="1600">
                <a:solidFill>
                  <a:srgbClr val="000000"/>
                </a:solidFill>
              </a:rPr>
              <a:t>Isolation en plastique à code couleur isole électriquement les fils entre eux et identifie chaque paire</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Câbles en cuivre</a:t>
            </a:r>
            <a:br>
              <a:rPr lang="en-US" dirty="0"/>
            </a:br>
            <a:r>
              <a:rPr lang="fr-FR" sz="2400"/>
              <a:t>Paire torsadée blindée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rtl="0">
              <a:buFont typeface="Arial" panose="020B0604020202020204" pitchFamily="34" charset="0"/>
              <a:buChar char="•"/>
            </a:pPr>
            <a:r>
              <a:rPr lang="fr-FR" sz="1600">
                <a:solidFill>
                  <a:srgbClr val="000000"/>
                </a:solidFill>
              </a:rPr>
              <a:t>Une meilleure protection contre le bruit que l'UTP</a:t>
            </a:r>
          </a:p>
          <a:p>
            <a:pPr marL="285750" indent="-285750" rtl="0">
              <a:buFont typeface="Arial" panose="020B0604020202020204" pitchFamily="34" charset="0"/>
              <a:buChar char="•"/>
            </a:pPr>
            <a:r>
              <a:rPr lang="fr-FR" sz="1600">
                <a:solidFill>
                  <a:srgbClr val="000000"/>
                </a:solidFill>
              </a:rPr>
              <a:t>Plus cher que UTP</a:t>
            </a:r>
          </a:p>
          <a:p>
            <a:pPr marL="285750" indent="-285750" rtl="0">
              <a:buFont typeface="Arial" panose="020B0604020202020204" pitchFamily="34" charset="0"/>
              <a:buChar char="•"/>
            </a:pPr>
            <a:r>
              <a:rPr lang="fr-FR" sz="1600">
                <a:solidFill>
                  <a:srgbClr val="000000"/>
                </a:solidFill>
              </a:rPr>
              <a:t>Plus difficile à installer que UTP</a:t>
            </a:r>
          </a:p>
          <a:p>
            <a:pPr marL="285750" indent="-285750" rtl="0">
              <a:buFont typeface="Arial" panose="020B0604020202020204" pitchFamily="34" charset="0"/>
              <a:buChar char="•"/>
            </a:pPr>
            <a:r>
              <a:rPr lang="fr-FR" sz="1600">
                <a:solidFill>
                  <a:srgbClr val="000000"/>
                </a:solidFill>
              </a:rPr>
              <a:t>Terminés par des connecteurs RJ-45.</a:t>
            </a:r>
          </a:p>
          <a:p>
            <a:pPr marL="285750" indent="-285750" rtl="0">
              <a:buFont typeface="Arial" panose="020B0604020202020204" pitchFamily="34" charset="0"/>
              <a:buChar char="•"/>
            </a:pPr>
            <a:r>
              <a:rPr lang="fr-FR" sz="1600">
                <a:solidFill>
                  <a:srgbClr val="000000"/>
                </a:solidFill>
              </a:rPr>
              <a:t>Interconnecte les hôtes avec des dispositifs de réseau intermédiaires.</a:t>
            </a:r>
          </a:p>
          <a:p>
            <a:pPr marL="285750" indent="-285750">
              <a:buFont typeface="Arial" panose="020B0604020202020204" pitchFamily="34" charset="0"/>
              <a:buChar char="•"/>
            </a:pPr>
            <a:endParaRPr lang="en-US" sz="1600" dirty="0">
              <a:solidFill>
                <a:srgbClr val="000000"/>
              </a:solidFill>
            </a:endParaRPr>
          </a:p>
          <a:p>
            <a:pPr rtl="0"/>
            <a:r>
              <a:rPr lang="fr-FR" sz="1600">
                <a:solidFill>
                  <a:srgbClr val="000000"/>
                </a:solidFill>
              </a:rPr>
              <a:t>Caractéristiques principales de STP</a:t>
            </a:r>
          </a:p>
          <a:p>
            <a:pPr marL="342900" indent="-342900" rtl="0">
              <a:buFont typeface="+mj-lt"/>
              <a:buAutoNum type="arabicPeriod"/>
            </a:pPr>
            <a:r>
              <a:rPr lang="fr-FR" sz="1600">
                <a:solidFill>
                  <a:srgbClr val="000000"/>
                </a:solidFill>
              </a:rPr>
              <a:t>La gaine externe protège le fil de cuivre contre les dommages physiques</a:t>
            </a:r>
          </a:p>
          <a:p>
            <a:pPr marL="342900" indent="-342900" rtl="0">
              <a:buFont typeface="+mj-lt"/>
              <a:buAutoNum type="arabicPeriod"/>
            </a:pPr>
            <a:r>
              <a:rPr lang="fr-FR" sz="1600">
                <a:solidFill>
                  <a:srgbClr val="000000"/>
                </a:solidFill>
              </a:rPr>
              <a:t>Le blindage tressé ou en feuille offre une protection EMI/RFI</a:t>
            </a:r>
          </a:p>
          <a:p>
            <a:pPr marL="342900" indent="-342900" rtl="0">
              <a:buFont typeface="+mj-lt"/>
              <a:buAutoNum type="arabicPeriod"/>
            </a:pPr>
            <a:r>
              <a:rPr lang="fr-FR" sz="1600">
                <a:solidFill>
                  <a:srgbClr val="000000"/>
                </a:solidFill>
              </a:rPr>
              <a:t>Le blindage en aluminium pour chaque paire de fils offre une protection EMI/RFI</a:t>
            </a:r>
          </a:p>
          <a:p>
            <a:pPr marL="342900" indent="-342900" rtl="0">
              <a:buFont typeface="+mj-lt"/>
              <a:buAutoNum type="arabicPeriod"/>
            </a:pPr>
            <a:r>
              <a:rPr lang="fr-FR" sz="1600">
                <a:solidFill>
                  <a:srgbClr val="000000"/>
                </a:solidFill>
              </a:rPr>
              <a:t>Isolation en plastique à code couleur isole électriquement les fils entre eux et identifie chaque paire</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cuivre</a:t>
            </a:r>
            <a:br>
              <a:rPr lang="en-US" dirty="0"/>
            </a:br>
            <a:r>
              <a:rPr lang="fr-FR" sz="2400"/>
              <a:t>Câble coaxial</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fr-FR" sz="1400">
                <a:solidFill>
                  <a:srgbClr val="000000"/>
                </a:solidFill>
              </a:rPr>
              <a:t>Elle se compose des éléments suivants :</a:t>
            </a:r>
          </a:p>
          <a:p>
            <a:pPr marL="342900" indent="-342900" rtl="0">
              <a:buFont typeface="+mj-lt"/>
              <a:buAutoNum type="arabicPeriod"/>
            </a:pPr>
            <a:r>
              <a:rPr lang="fr-FR" sz="1400">
                <a:solidFill>
                  <a:srgbClr val="000000"/>
                </a:solidFill>
              </a:rPr>
              <a:t>Gaine de câble extérieure pour éviter des dommages physiques mineurs</a:t>
            </a:r>
          </a:p>
          <a:p>
            <a:pPr marL="342900" indent="-342900" rtl="0">
              <a:buFont typeface="+mj-lt"/>
              <a:buAutoNum type="arabicPeriod"/>
            </a:pPr>
            <a:r>
              <a:rPr lang="fr-FR" sz="1400">
                <a:solidFill>
                  <a:srgbClr val="000000"/>
                </a:solidFill>
              </a:rPr>
              <a:t>Une tresse de cuivre tissée, ou feuille métallique, sert de deuxième fil dans le circuit et de blindage pour le conducteur interne.</a:t>
            </a:r>
          </a:p>
          <a:p>
            <a:pPr marL="342900" indent="-342900" rtl="0">
              <a:buFont typeface="+mj-lt"/>
              <a:buAutoNum type="arabicPeriod"/>
            </a:pPr>
            <a:r>
              <a:rPr lang="fr-FR" sz="1400">
                <a:solidFill>
                  <a:srgbClr val="000000"/>
                </a:solidFill>
              </a:rPr>
              <a:t>Une couche d'isolation en plastique flexible</a:t>
            </a:r>
          </a:p>
          <a:p>
            <a:pPr marL="342900" indent="-342900" rtl="0">
              <a:buFont typeface="+mj-lt"/>
              <a:buAutoNum type="arabicPeriod"/>
            </a:pPr>
            <a:r>
              <a:rPr lang="fr-FR" sz="1400">
                <a:solidFill>
                  <a:srgbClr val="000000"/>
                </a:solidFill>
              </a:rPr>
              <a:t>Un conducteur en cuivre utilisé pour transmettre les signaux électroniques.</a:t>
            </a:r>
          </a:p>
          <a:p>
            <a:endParaRPr lang="en-US" sz="1400" dirty="0">
              <a:solidFill>
                <a:srgbClr val="000000"/>
              </a:solidFill>
            </a:endParaRPr>
          </a:p>
          <a:p>
            <a:pPr rtl="0"/>
            <a:r>
              <a:rPr lang="fr-FR" sz="1400">
                <a:solidFill>
                  <a:srgbClr val="000000"/>
                </a:solidFill>
              </a:rPr>
              <a:t>Différents types de connecteurs sont utilisés avec un câble coaxial.</a:t>
            </a:r>
          </a:p>
          <a:p>
            <a:endParaRPr lang="en-US" sz="1400" dirty="0">
              <a:solidFill>
                <a:srgbClr val="000000"/>
              </a:solidFill>
            </a:endParaRPr>
          </a:p>
          <a:p>
            <a:pPr rtl="0"/>
            <a:r>
              <a:rPr lang="fr-FR" sz="1400">
                <a:solidFill>
                  <a:srgbClr val="000000"/>
                </a:solidFill>
              </a:rPr>
              <a:t>Utilisé couramment dans les situations suivantes :</a:t>
            </a:r>
          </a:p>
          <a:p>
            <a:pPr marL="285750" indent="-285750" rtl="0">
              <a:buFont typeface="Arial" panose="020B0604020202020204" pitchFamily="34" charset="0"/>
              <a:buChar char="•"/>
            </a:pPr>
            <a:r>
              <a:rPr lang="fr-FR" sz="1400">
                <a:solidFill>
                  <a:srgbClr val="000000"/>
                </a:solidFill>
              </a:rPr>
              <a:t>Installations sans fil</a:t>
            </a:r>
            <a:r>
              <a:rPr lang="fr-FR" sz="1400" b="1">
                <a:solidFill>
                  <a:srgbClr val="000000"/>
                </a:solidFill>
              </a:rPr>
              <a:t>-</a:t>
            </a:r>
            <a:r>
              <a:rPr lang="fr-FR" sz="1400">
                <a:solidFill>
                  <a:srgbClr val="000000"/>
                </a:solidFill>
              </a:rPr>
              <a:t> fixer les antennes aux appareils sans fil</a:t>
            </a:r>
          </a:p>
          <a:p>
            <a:pPr marL="285750" indent="-285750" rtl="0">
              <a:buFont typeface="Arial" panose="020B0604020202020204" pitchFamily="34" charset="0"/>
              <a:buChar char="•"/>
            </a:pPr>
            <a:r>
              <a:rPr lang="fr-FR" sz="1400">
                <a:solidFill>
                  <a:srgbClr val="000000"/>
                </a:solidFill>
              </a:rPr>
              <a:t>Installations d'internet par câble</a:t>
            </a:r>
            <a:r>
              <a:rPr lang="fr-FR" sz="1400" b="1">
                <a:solidFill>
                  <a:srgbClr val="000000"/>
                </a:solidFill>
              </a:rPr>
              <a:t>-</a:t>
            </a:r>
            <a:r>
              <a:rPr lang="fr-FR" sz="1400">
                <a:solidFill>
                  <a:srgbClr val="000000"/>
                </a:solidFill>
              </a:rPr>
              <a:t> câblage des locaux des clients</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4.4 Câblage UTP</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br>
              <a:rPr lang="en-US" dirty="0"/>
            </a:br>
            <a:r>
              <a:rPr lang="fr-FR" sz="2400"/>
              <a:t>Propriétés du câblage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fr-FR" sz="1800">
                <a:solidFill>
                  <a:srgbClr val="000000"/>
                </a:solidFill>
              </a:rPr>
              <a:t>L'UTP est constitué de quatre paires de fils de cuivre à code de couleur, torsadés ensemble et enveloppés dans une gaine plastique souple. Aucun blindage n'est utilisé. UTP s'appuie sur les propriétés suivantes pour limiter la diaphonie :</a:t>
            </a:r>
          </a:p>
          <a:p>
            <a:pPr marL="415985" lvl="1" indent="-342900" rtl="0">
              <a:buFont typeface="Arial" panose="020B0604020202020204" pitchFamily="34" charset="0"/>
              <a:buChar char="•"/>
            </a:pPr>
            <a:r>
              <a:rPr lang="fr-FR" sz="1600">
                <a:solidFill>
                  <a:srgbClr val="000000"/>
                </a:solidFill>
              </a:rPr>
              <a:t>Annulation - Chaque fil d'une paire de fils utilise une polarité opposée. Un fil est négatif, l'autre fil est positif. Ils sont tordus ensemble et les champs magnétiques s'annulent efficacement et en dehors des EMI/RFI.</a:t>
            </a:r>
          </a:p>
          <a:p>
            <a:pPr marL="415985" lvl="1" indent="-342900" rtl="0">
              <a:buFont typeface="Arial" panose="020B0604020202020204" pitchFamily="34" charset="0"/>
              <a:buChar char="•"/>
            </a:pPr>
            <a:r>
              <a:rPr lang="fr-FR" sz="1600">
                <a:solidFill>
                  <a:srgbClr val="000000"/>
                </a:solidFill>
              </a:rPr>
              <a:t>Variation des torsions par pied dans chaque fil - Chaque fil est tordu d'une quantité différente, ce qui aide à éviter la croix entre les fils du câble.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rtl="0">
              <a:buNone/>
            </a:pPr>
            <a:r>
              <a:rPr lang="fr-FR"/>
              <a:t>Pour faciliter l'apprentissage, les caractéristiques suivantes de l'interface graphique GUI peuvent être incluses dans ce module :</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fr-FR"/>
              <a:t>À quoi s'attendre dans ce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545205"/>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fr-FR"/>
                        <a:t>Fonctionnalité</a:t>
                      </a:r>
                    </a:p>
                  </a:txBody>
                  <a:tcPr/>
                </a:tc>
                <a:tc>
                  <a:txBody>
                    <a:bodyPr/>
                    <a:lstStyle/>
                    <a:p>
                      <a:pPr rtl="0"/>
                      <a:r>
                        <a:rPr lang="fr-FR"/>
                        <a:t>Description</a:t>
                      </a:r>
                    </a:p>
                  </a:txBody>
                  <a:tcPr/>
                </a:tc>
                <a:extLst>
                  <a:ext uri="{0D108BD9-81ED-4DB2-BD59-A6C34878D82A}">
                    <a16:rowId xmlns:a16="http://schemas.microsoft.com/office/drawing/2014/main" val="367710602"/>
                  </a:ext>
                </a:extLst>
              </a:tr>
              <a:tr h="331556">
                <a:tc>
                  <a:txBody>
                    <a:bodyPr/>
                    <a:lstStyle/>
                    <a:p>
                      <a:pPr algn="l" rtl="0" fontAlgn="b"/>
                      <a:r>
                        <a:rPr lang="fr-F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Exposez les participants à des nouvelles compétences et des nouveaux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Vidéos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Exposez les participants à des nouvelles compétences et des nouveaux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Vérifiez votre compréhension (CYU)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fr-FR"/>
                        <a:t>Questionnaire en ligne par rubrique pour aider les apprenants à évaluer la compréhension du contenu.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Exercices interactifs</a:t>
                      </a:r>
                    </a:p>
                  </a:txBody>
                  <a:tcPr marL="9525" marR="9525" marT="9525" marB="0" anchor="b"/>
                </a:tc>
                <a:tc>
                  <a:txBody>
                    <a:bodyPr/>
                    <a:lstStyle/>
                    <a:p>
                      <a:pPr rtl="0"/>
                      <a:r>
                        <a:rPr lang="fr-FR"/>
                        <a:t>Plusieurs formats pour aider les étudiants à évaluer leur compréhension du contenu.</a:t>
                      </a:r>
                    </a:p>
                  </a:txBody>
                  <a:tcPr/>
                </a:tc>
                <a:extLst>
                  <a:ext uri="{0D108BD9-81ED-4DB2-BD59-A6C34878D82A}">
                    <a16:rowId xmlns:a16="http://schemas.microsoft.com/office/drawing/2014/main" val="3454703549"/>
                  </a:ext>
                </a:extLst>
              </a:tr>
              <a:tr h="215293">
                <a:tc>
                  <a:txBody>
                    <a:bodyPr/>
                    <a:lstStyle/>
                    <a:p>
                      <a:pPr algn="l" rtl="0" fontAlgn="b"/>
                      <a:r>
                        <a:rPr lang="fr-FR" sz="1400" b="0" i="0" u="none" strike="noStrike">
                          <a:solidFill>
                            <a:srgbClr val="000000"/>
                          </a:solidFill>
                          <a:effectLst/>
                          <a:latin typeface="+mn-lt"/>
                        </a:rPr>
                        <a:t>Contrôleur de syntaxe</a:t>
                      </a:r>
                    </a:p>
                  </a:txBody>
                  <a:tcPr marL="9525" marR="9525" marT="9525" marB="0" anchor="b"/>
                </a:tc>
                <a:tc>
                  <a:txBody>
                    <a:bodyPr/>
                    <a:lstStyle/>
                    <a:p>
                      <a:pPr rtl="0"/>
                      <a:r>
                        <a:rPr lang="fr-FR"/>
                        <a:t>Petites simulations qui exposent les apprenants à la ligne de commande Cisco pour pratiquer les compétences de configuration.</a:t>
                      </a:r>
                    </a:p>
                  </a:txBody>
                  <a:tcPr/>
                </a:tc>
                <a:extLst>
                  <a:ext uri="{0D108BD9-81ED-4DB2-BD59-A6C34878D82A}">
                    <a16:rowId xmlns:a16="http://schemas.microsoft.com/office/drawing/2014/main" val="2195331658"/>
                  </a:ext>
                </a:extLst>
              </a:tr>
              <a:tr h="265091">
                <a:tc>
                  <a:txBody>
                    <a:bodyPr/>
                    <a:lstStyle/>
                    <a:p>
                      <a:pPr algn="l" rtl="0" fontAlgn="b"/>
                      <a:r>
                        <a:rPr lang="fr-FR" sz="1400" b="0" i="0" u="none" strike="noStrike">
                          <a:solidFill>
                            <a:srgbClr val="000000"/>
                          </a:solidFill>
                          <a:effectLst/>
                          <a:latin typeface="+mn-lt"/>
                        </a:rPr>
                        <a:t>Exercice PT</a:t>
                      </a:r>
                    </a:p>
                  </a:txBody>
                  <a:tcPr marL="9525" marR="9525" marT="9525" marB="0" anchor="b"/>
                </a:tc>
                <a:tc>
                  <a:txBody>
                    <a:bodyPr/>
                    <a:lstStyle/>
                    <a:p>
                      <a:pPr rtl="0"/>
                      <a:r>
                        <a:rPr lang="fr-FR"/>
                        <a:t>Activités de simulation et de modélisation conçues pour explorer, acquérir, renforcer et étendre les compétences.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fr-FR" sz="1600"/>
              <a:t>Câblage UTP</a:t>
            </a:r>
            <a:br>
              <a:rPr lang="en-US" dirty="0"/>
            </a:br>
            <a:r>
              <a:rPr lang="fr-FR" sz="2400"/>
              <a:t>Normes de câblage et connecteurs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fr-FR" sz="1600">
                <a:solidFill>
                  <a:srgbClr val="000000"/>
                </a:solidFill>
              </a:rPr>
              <a:t>Les normes relatives à l'UTP sont établies par TIA/EIA. TIA/EIA-568 normalise des éléments tels que :</a:t>
            </a:r>
          </a:p>
          <a:p>
            <a:pPr marL="415985" lvl="1" indent="-342900" rtl="0">
              <a:buFont typeface="Arial" panose="020B0604020202020204" pitchFamily="34" charset="0"/>
              <a:buChar char="•"/>
            </a:pPr>
            <a:r>
              <a:rPr lang="fr-FR">
                <a:solidFill>
                  <a:srgbClr val="000000"/>
                </a:solidFill>
              </a:rPr>
              <a:t>Types de câbles</a:t>
            </a:r>
          </a:p>
          <a:p>
            <a:pPr marL="415985" lvl="1" indent="-342900" rtl="0">
              <a:buFont typeface="Arial" panose="020B0604020202020204" pitchFamily="34" charset="0"/>
              <a:buChar char="•"/>
            </a:pPr>
            <a:r>
              <a:rPr lang="fr-FR">
                <a:solidFill>
                  <a:srgbClr val="000000"/>
                </a:solidFill>
              </a:rPr>
              <a:t>Les longueurs de câbles</a:t>
            </a:r>
          </a:p>
          <a:p>
            <a:pPr marL="415985" lvl="1" indent="-342900" rtl="0">
              <a:buFont typeface="Arial" panose="020B0604020202020204" pitchFamily="34" charset="0"/>
              <a:buChar char="•"/>
            </a:pPr>
            <a:r>
              <a:rPr lang="fr-FR">
                <a:solidFill>
                  <a:srgbClr val="000000"/>
                </a:solidFill>
              </a:rPr>
              <a:t>Connecteurs</a:t>
            </a:r>
          </a:p>
          <a:p>
            <a:pPr marL="415985" lvl="1" indent="-342900" rtl="0">
              <a:buFont typeface="Arial" panose="020B0604020202020204" pitchFamily="34" charset="0"/>
              <a:buChar char="•"/>
            </a:pPr>
            <a:r>
              <a:rPr lang="fr-FR">
                <a:solidFill>
                  <a:srgbClr val="000000"/>
                </a:solidFill>
              </a:rPr>
              <a:t>Terminaison du câble</a:t>
            </a:r>
          </a:p>
          <a:p>
            <a:pPr marL="415985" lvl="1" indent="-342900" rtl="0">
              <a:buFont typeface="Arial" panose="020B0604020202020204" pitchFamily="34" charset="0"/>
              <a:buChar char="•"/>
            </a:pPr>
            <a:r>
              <a:rPr lang="fr-FR">
                <a:solidFill>
                  <a:srgbClr val="000000"/>
                </a:solidFill>
              </a:rPr>
              <a:t>Méthodes de test</a:t>
            </a:r>
          </a:p>
          <a:p>
            <a:pPr marL="0" indent="0" algn="l"/>
            <a:endParaRPr lang="en-US" sz="1600" dirty="0">
              <a:solidFill>
                <a:srgbClr val="000000"/>
              </a:solidFill>
            </a:endParaRPr>
          </a:p>
          <a:p>
            <a:pPr marL="0" indent="0" algn="l" rtl="0"/>
            <a:r>
              <a:rPr lang="fr-FR" sz="1600">
                <a:solidFill>
                  <a:srgbClr val="000000"/>
                </a:solidFill>
              </a:rPr>
              <a:t>Les normes électriques pour le câblage en cuivre sont établies par l'IEEE, qui évalue le câble en fonction de ses performances. Exemples :</a:t>
            </a:r>
          </a:p>
          <a:p>
            <a:pPr marL="415985" lvl="1" indent="-342900" rtl="0">
              <a:buFont typeface="Arial" panose="020B0604020202020204" pitchFamily="34" charset="0"/>
              <a:buChar char="•"/>
            </a:pPr>
            <a:r>
              <a:rPr lang="fr-FR">
                <a:solidFill>
                  <a:srgbClr val="000000"/>
                </a:solidFill>
              </a:rPr>
              <a:t>Catégorie 3</a:t>
            </a:r>
          </a:p>
          <a:p>
            <a:pPr marL="415985" lvl="1" indent="-342900" rtl="0">
              <a:buFont typeface="Arial" panose="020B0604020202020204" pitchFamily="34" charset="0"/>
              <a:buChar char="•"/>
            </a:pPr>
            <a:r>
              <a:rPr lang="fr-FR">
                <a:solidFill>
                  <a:srgbClr val="000000"/>
                </a:solidFill>
              </a:rPr>
              <a:t>Catégorie 5 et 5e</a:t>
            </a:r>
          </a:p>
          <a:p>
            <a:pPr marL="415985" lvl="1" indent="-342900" rtl="0">
              <a:buFont typeface="Arial" panose="020B0604020202020204" pitchFamily="34" charset="0"/>
              <a:buChar char="•"/>
            </a:pPr>
            <a:r>
              <a:rPr lang="fr-FR">
                <a:solidFill>
                  <a:srgbClr val="000000"/>
                </a:solidFill>
              </a:rPr>
              <a:t>Catégorie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UTP</a:t>
            </a:r>
            <a:br>
              <a:rPr lang="en-US" dirty="0"/>
            </a:br>
            <a:r>
              <a:rPr lang="fr-FR" sz="2400"/>
              <a:t>Normes de câblage et connecteurs UTP (suite)</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fr-FR" sz="1400"/>
              <a:t>Connecteur RJ-45</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fr-FR" sz="1400"/>
              <a:t>Prise RJ-45</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fr-FR" sz="1400"/>
              <a:t>Câble UTP mal terminé</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fr-FR" sz="1400"/>
              <a:t>Câble UTP correctement terminé</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fr-FR" sz="1600"/>
              <a:t>Câblage UTP</a:t>
            </a:r>
            <a:br>
              <a:rPr lang="en-US" dirty="0"/>
            </a:br>
            <a:r>
              <a:rPr lang="fr-FR" sz="2400"/>
              <a:t>Câbles UTP directs et croisés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253492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pPr rtl="0"/>
                      <a:r>
                        <a:rPr lang="fr-FR" sz="1200"/>
                        <a:t>Type de câble</a:t>
                      </a:r>
                    </a:p>
                  </a:txBody>
                  <a:tcPr/>
                </a:tc>
                <a:tc>
                  <a:txBody>
                    <a:bodyPr/>
                    <a:lstStyle/>
                    <a:p>
                      <a:pPr rtl="0"/>
                      <a:r>
                        <a:rPr lang="fr-FR" sz="1200"/>
                        <a:t>Standard</a:t>
                      </a:r>
                    </a:p>
                  </a:txBody>
                  <a:tcPr/>
                </a:tc>
                <a:tc>
                  <a:txBody>
                    <a:bodyPr/>
                    <a:lstStyle/>
                    <a:p>
                      <a:pPr rtl="0"/>
                      <a:r>
                        <a:rPr lang="fr-FR" sz="1200"/>
                        <a:t>Application</a:t>
                      </a:r>
                    </a:p>
                  </a:txBody>
                  <a:tcPr/>
                </a:tc>
                <a:extLst>
                  <a:ext uri="{0D108BD9-81ED-4DB2-BD59-A6C34878D82A}">
                    <a16:rowId xmlns:a16="http://schemas.microsoft.com/office/drawing/2014/main" val="3025646199"/>
                  </a:ext>
                </a:extLst>
              </a:tr>
              <a:tr h="370840">
                <a:tc>
                  <a:txBody>
                    <a:bodyPr/>
                    <a:lstStyle/>
                    <a:p>
                      <a:pPr rtl="0"/>
                      <a:r>
                        <a:rPr lang="fr-FR" sz="1200">
                          <a:solidFill>
                            <a:srgbClr val="000000"/>
                          </a:solidFill>
                        </a:rPr>
                        <a:t>Ethernet droit</a:t>
                      </a:r>
                    </a:p>
                  </a:txBody>
                  <a:tcPr/>
                </a:tc>
                <a:tc>
                  <a:txBody>
                    <a:bodyPr/>
                    <a:lstStyle/>
                    <a:p>
                      <a:pPr rtl="0"/>
                      <a:r>
                        <a:rPr lang="fr-FR" sz="1200">
                          <a:solidFill>
                            <a:srgbClr val="000000"/>
                          </a:solidFill>
                        </a:rPr>
                        <a:t>Les deux extrémités T568A ou T568B</a:t>
                      </a:r>
                    </a:p>
                  </a:txBody>
                  <a:tcPr/>
                </a:tc>
                <a:tc>
                  <a:txBody>
                    <a:bodyPr/>
                    <a:lstStyle/>
                    <a:p>
                      <a:pPr rtl="0"/>
                      <a:r>
                        <a:rPr lang="fr-FR" sz="1200">
                          <a:solidFill>
                            <a:srgbClr val="000000"/>
                          </a:solidFill>
                        </a:rPr>
                        <a:t>Hôte à périphérique réseau</a:t>
                      </a:r>
                    </a:p>
                  </a:txBody>
                  <a:tcPr/>
                </a:tc>
                <a:extLst>
                  <a:ext uri="{0D108BD9-81ED-4DB2-BD59-A6C34878D82A}">
                    <a16:rowId xmlns:a16="http://schemas.microsoft.com/office/drawing/2014/main" val="3188198789"/>
                  </a:ext>
                </a:extLst>
              </a:tr>
              <a:tr h="370840">
                <a:tc>
                  <a:txBody>
                    <a:bodyPr/>
                    <a:lstStyle/>
                    <a:p>
                      <a:pPr rtl="0"/>
                      <a:r>
                        <a:rPr lang="fr-FR" sz="1200">
                          <a:solidFill>
                            <a:srgbClr val="000000"/>
                          </a:solidFill>
                        </a:rPr>
                        <a:t>Ethernet croisé</a:t>
                      </a:r>
                    </a:p>
                  </a:txBody>
                  <a:tcPr/>
                </a:tc>
                <a:tc>
                  <a:txBody>
                    <a:bodyPr/>
                    <a:lstStyle/>
                    <a:p>
                      <a:pPr rtl="0"/>
                      <a:r>
                        <a:rPr lang="fr-FR" sz="1200">
                          <a:solidFill>
                            <a:srgbClr val="000000"/>
                          </a:solidFill>
                        </a:rPr>
                        <a:t>Une extrémité T568A, l'autre T568B</a:t>
                      </a:r>
                    </a:p>
                  </a:txBody>
                  <a:tcPr/>
                </a:tc>
                <a:tc>
                  <a:txBody>
                    <a:bodyPr/>
                    <a:lstStyle/>
                    <a:p>
                      <a:pPr rtl="0"/>
                      <a:r>
                        <a:rPr lang="fr-FR" sz="1200">
                          <a:solidFill>
                            <a:srgbClr val="000000"/>
                          </a:solidFill>
                        </a:rPr>
                        <a:t>Hôte-à-hôte, commutateur à commutateur, routeur à routeur</a:t>
                      </a:r>
                    </a:p>
                  </a:txBody>
                  <a:tcPr/>
                </a:tc>
                <a:extLst>
                  <a:ext uri="{0D108BD9-81ED-4DB2-BD59-A6C34878D82A}">
                    <a16:rowId xmlns:a16="http://schemas.microsoft.com/office/drawing/2014/main" val="4082003186"/>
                  </a:ext>
                </a:extLst>
              </a:tr>
              <a:tr h="122239">
                <a:tc gridSpan="3">
                  <a:txBody>
                    <a:bodyPr/>
                    <a:lstStyle/>
                    <a:p>
                      <a:pPr rtl="0"/>
                      <a:r>
                        <a:rPr lang="fr-FR" sz="1100">
                          <a:solidFill>
                            <a:srgbClr val="000000"/>
                          </a:solidFill>
                        </a:rPr>
                        <a:t>* Considéré comme un héritage dû au fait que la plupart des NICs utilisent l'Auto-MDIX pour détecter le type de câble et la connexion complète</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pPr rtl="0"/>
                      <a:r>
                        <a:rPr lang="fr-FR" sz="1200">
                          <a:solidFill>
                            <a:srgbClr val="000000"/>
                          </a:solidFill>
                        </a:rPr>
                        <a:t>Inversé</a:t>
                      </a:r>
                    </a:p>
                  </a:txBody>
                  <a:tcPr/>
                </a:tc>
                <a:tc>
                  <a:txBody>
                    <a:bodyPr/>
                    <a:lstStyle/>
                    <a:p>
                      <a:pPr rtl="0"/>
                      <a:r>
                        <a:rPr lang="fr-FR" sz="1200">
                          <a:solidFill>
                            <a:srgbClr val="000000"/>
                          </a:solidFill>
                        </a:rPr>
                        <a:t>Contenu propriétaire de Cisco</a:t>
                      </a:r>
                    </a:p>
                  </a:txBody>
                  <a:tcPr/>
                </a:tc>
                <a:tc>
                  <a:txBody>
                    <a:bodyPr/>
                    <a:lstStyle/>
                    <a:p>
                      <a:pPr rtl="0"/>
                      <a:r>
                        <a:rPr lang="fr-FR" sz="1200">
                          <a:solidFill>
                            <a:srgbClr val="000000"/>
                          </a:solidFill>
                        </a:rPr>
                        <a:t>Port série de l'hôte vers le port du routeur ou de la console de commutation, en utilisant un adaptateur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4.5 Câblage à fibre optique</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Propriétés du câblage en fibre optique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fr-FR" sz="1600">
                <a:solidFill>
                  <a:srgbClr val="000000"/>
                </a:solidFill>
              </a:rPr>
              <a:t>Pas aussi commun que UTP en raison des dépenses impliquées</a:t>
            </a:r>
          </a:p>
          <a:p>
            <a:pPr marL="342900" indent="-342900" algn="l" rtl="0">
              <a:buFont typeface="Arial" panose="020B0604020202020204" pitchFamily="34" charset="0"/>
              <a:buChar char="•"/>
            </a:pPr>
            <a:r>
              <a:rPr lang="fr-FR" sz="1600">
                <a:solidFill>
                  <a:srgbClr val="000000"/>
                </a:solidFill>
              </a:rPr>
              <a:t>Idéal pour certains scénarios de mise en réseau</a:t>
            </a:r>
          </a:p>
          <a:p>
            <a:pPr marL="342900" indent="-342900" algn="l" rtl="0">
              <a:buFont typeface="Arial" panose="020B0604020202020204" pitchFamily="34" charset="0"/>
              <a:buChar char="•"/>
            </a:pPr>
            <a:r>
              <a:rPr lang="fr-FR" sz="1600">
                <a:solidFill>
                  <a:srgbClr val="000000"/>
                </a:solidFill>
              </a:rPr>
              <a:t>Transmet des données sur de plus longues distances avec une bande passante plus élevée que tout autre support de réseau</a:t>
            </a:r>
          </a:p>
          <a:p>
            <a:pPr marL="342900" indent="-342900" algn="l" rtl="0">
              <a:buFont typeface="Arial" panose="020B0604020202020204" pitchFamily="34" charset="0"/>
              <a:buChar char="•"/>
            </a:pPr>
            <a:r>
              <a:rPr lang="fr-FR" sz="1600">
                <a:solidFill>
                  <a:srgbClr val="000000"/>
                </a:solidFill>
              </a:rPr>
              <a:t>Moins sensible à l'atténuation et complètement immunisé contre les EMI/RFI</a:t>
            </a:r>
          </a:p>
          <a:p>
            <a:pPr marL="342900" indent="-342900" algn="l" rtl="0">
              <a:buFont typeface="Arial" panose="020B0604020202020204" pitchFamily="34" charset="0"/>
              <a:buChar char="•"/>
            </a:pPr>
            <a:r>
              <a:rPr lang="fr-FR" sz="1600">
                <a:solidFill>
                  <a:srgbClr val="000000"/>
                </a:solidFill>
              </a:rPr>
              <a:t>Fabriqué à partir de brins flexibles et extrêmement fins de verre très pur</a:t>
            </a:r>
          </a:p>
          <a:p>
            <a:pPr marL="342900" indent="-342900" algn="l" rtl="0">
              <a:buFont typeface="Arial" panose="020B0604020202020204" pitchFamily="34" charset="0"/>
              <a:buChar char="•"/>
            </a:pPr>
            <a:r>
              <a:rPr lang="fr-FR" sz="1600">
                <a:solidFill>
                  <a:srgbClr val="000000"/>
                </a:solidFill>
              </a:rPr>
              <a:t>Utilise un laser ou une LED pour encoder des bits comme des impulsions de lumière</a:t>
            </a:r>
          </a:p>
          <a:p>
            <a:pPr marL="342900" indent="-342900" algn="l" rtl="0">
              <a:buFont typeface="Arial" panose="020B0604020202020204" pitchFamily="34" charset="0"/>
              <a:buChar char="•"/>
            </a:pPr>
            <a:r>
              <a:rPr lang="fr-FR" sz="1600">
                <a:solidFill>
                  <a:srgbClr val="000000"/>
                </a:solidFill>
              </a:rPr>
              <a:t>Le câble à fibres optiques agit comme un guide d'ondes pour transmettre la lumière entre les deux extrémités avec une perte de signal minimale</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fr-FR" sz="1600"/>
              <a:t>Câblage à fibre optique</a:t>
            </a:r>
            <a:br>
              <a:rPr lang="en-US" dirty="0"/>
            </a:br>
            <a:r>
              <a:rPr lang="fr-FR" sz="2400"/>
              <a:t>Types de supports à fibre optique</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fr-FR" sz="1600"/>
              <a:t>Fibre monomode</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Très petit noyau</a:t>
            </a:r>
          </a:p>
          <a:p>
            <a:pPr marL="285750" indent="-285750" rtl="0">
              <a:buFont typeface="Arial" panose="020B0604020202020204" pitchFamily="34" charset="0"/>
              <a:buChar char="•"/>
            </a:pPr>
            <a:r>
              <a:rPr lang="fr-FR" sz="1400">
                <a:solidFill>
                  <a:srgbClr val="000000"/>
                </a:solidFill>
              </a:rPr>
              <a:t>Utilise des lasers coûteux</a:t>
            </a:r>
          </a:p>
          <a:p>
            <a:pPr marL="285750" indent="-285750" rtl="0">
              <a:buFont typeface="Arial" panose="020B0604020202020204" pitchFamily="34" charset="0"/>
              <a:buChar char="•"/>
            </a:pPr>
            <a:r>
              <a:rPr lang="fr-FR" sz="1400">
                <a:solidFill>
                  <a:srgbClr val="000000"/>
                </a:solidFill>
              </a:rPr>
              <a:t>Applications longue distance</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fr-FR" sz="1600"/>
              <a:t>Fibre multimode</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fr-FR" sz="1400">
                <a:solidFill>
                  <a:srgbClr val="000000"/>
                </a:solidFill>
              </a:rPr>
              <a:t>Plus grand cœur</a:t>
            </a:r>
          </a:p>
          <a:p>
            <a:pPr marL="285750" indent="-285750" rtl="0">
              <a:buFont typeface="Arial" panose="020B0604020202020204" pitchFamily="34" charset="0"/>
              <a:buChar char="•"/>
            </a:pPr>
            <a:r>
              <a:rPr lang="fr-FR" sz="1400">
                <a:solidFill>
                  <a:srgbClr val="000000"/>
                </a:solidFill>
              </a:rPr>
              <a:t>Utilise des LED moins chères</a:t>
            </a:r>
          </a:p>
          <a:p>
            <a:pPr marL="285750" indent="-285750" rtl="0">
              <a:buFont typeface="Arial" panose="020B0604020202020204" pitchFamily="34" charset="0"/>
              <a:buChar char="•"/>
            </a:pPr>
            <a:r>
              <a:rPr lang="fr-FR" sz="1400">
                <a:solidFill>
                  <a:srgbClr val="000000"/>
                </a:solidFill>
              </a:rPr>
              <a:t>Les LED transmettent à différents angles</a:t>
            </a:r>
          </a:p>
          <a:p>
            <a:pPr marL="285750" indent="-285750" rtl="0">
              <a:buFont typeface="Arial" panose="020B0604020202020204" pitchFamily="34" charset="0"/>
              <a:buChar char="•"/>
            </a:pPr>
            <a:r>
              <a:rPr lang="fr-FR" sz="1400">
                <a:solidFill>
                  <a:srgbClr val="000000"/>
                </a:solidFill>
              </a:rPr>
              <a:t>Jusqu'à 10 Gbit/s sur 550 mètres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fr-FR" sz="1400">
                <a:solidFill>
                  <a:srgbClr val="000000"/>
                </a:solidFill>
              </a:rPr>
              <a:t>La dispersion correspond à la propagation d'une impulsion lumineuse au fil du temps. Une dispersion accrue signifie une perte accrue de puissance du signal. MMF a une plus grande dispersion que SMF, avec une distance de câble maximale pour MMF est de 550 mètres.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Propriétés du câblage en fibre optique</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fr-FR" sz="1600">
                <a:solidFill>
                  <a:srgbClr val="000000"/>
                </a:solidFill>
              </a:rPr>
              <a:t>Actuellement, les câbles à fibre optique sont utilisés dans quatre domaines d'application :</a:t>
            </a:r>
          </a:p>
          <a:p>
            <a:pPr algn="l"/>
            <a:endParaRPr lang="en-US" sz="1600" dirty="0">
              <a:solidFill>
                <a:srgbClr val="000000"/>
              </a:solidFill>
            </a:endParaRPr>
          </a:p>
          <a:p>
            <a:pPr marL="342900" indent="-342900" algn="l" rtl="0">
              <a:buFont typeface="+mj-lt"/>
              <a:buAutoNum type="arabicPeriod"/>
            </a:pPr>
            <a:r>
              <a:rPr lang="fr-FR" sz="1600" b="1">
                <a:solidFill>
                  <a:srgbClr val="000000"/>
                </a:solidFill>
              </a:rPr>
              <a:t>Réseaux d'entreprise -</a:t>
            </a:r>
            <a:r>
              <a:rPr lang="fr-FR" sz="1600">
                <a:solidFill>
                  <a:srgbClr val="000000"/>
                </a:solidFill>
              </a:rPr>
              <a:t> Utilisés pour les applications de câblage de la dorsale et l'interconnexion des dispositifs d'infrastructure</a:t>
            </a:r>
          </a:p>
          <a:p>
            <a:pPr marL="342900" indent="-342900" algn="l" rtl="0">
              <a:buFont typeface="+mj-lt"/>
              <a:buAutoNum type="arabicPeriod"/>
            </a:pPr>
            <a:r>
              <a:rPr lang="fr-FR" sz="1600" b="1">
                <a:solidFill>
                  <a:srgbClr val="000000"/>
                </a:solidFill>
              </a:rPr>
              <a:t>FTTH (Fiber-to-the-Home) -</a:t>
            </a:r>
            <a:r>
              <a:rPr lang="fr-FR" sz="1600">
                <a:solidFill>
                  <a:srgbClr val="000000"/>
                </a:solidFill>
              </a:rPr>
              <a:t> Utilisé pour fournir des services à large bande toujours disponibles aux foyers et aux petites entreprises</a:t>
            </a:r>
          </a:p>
          <a:p>
            <a:pPr marL="342900" indent="-342900" algn="l" rtl="0">
              <a:buFont typeface="+mj-lt"/>
              <a:buAutoNum type="arabicPeriod"/>
            </a:pPr>
            <a:r>
              <a:rPr lang="fr-FR" sz="1600" b="1">
                <a:solidFill>
                  <a:srgbClr val="000000"/>
                </a:solidFill>
              </a:rPr>
              <a:t>Réseaux longue distance -</a:t>
            </a:r>
            <a:r>
              <a:rPr lang="fr-FR" sz="1600">
                <a:solidFill>
                  <a:srgbClr val="000000"/>
                </a:solidFill>
              </a:rPr>
              <a:t> Utilisés par les fournisseurs de services pour relier les pays et les villes</a:t>
            </a:r>
          </a:p>
          <a:p>
            <a:pPr marL="342900" indent="-342900" algn="l" rtl="0">
              <a:buFont typeface="+mj-lt"/>
              <a:buAutoNum type="arabicPeriod"/>
            </a:pPr>
            <a:r>
              <a:rPr lang="fr-FR" sz="1600" b="1">
                <a:solidFill>
                  <a:srgbClr val="000000"/>
                </a:solidFill>
              </a:rPr>
              <a:t>Réseaux de câbles sous-marins -</a:t>
            </a:r>
            <a:r>
              <a:rPr lang="fr-FR" sz="1600">
                <a:solidFill>
                  <a:srgbClr val="000000"/>
                </a:solidFill>
              </a:rPr>
              <a:t> Utilisés pour fournir des solutions fiables à haut débit et à grande capacité, capables de survivre dans des environnements sous-marins difficiles jusqu'à des distances transocéaniques.</a:t>
            </a:r>
            <a:r>
              <a:rPr lang="fr-FR" sz="1600" b="1">
                <a:solidFill>
                  <a:srgbClr val="000000"/>
                </a:solidFill>
              </a:rPr>
              <a:t> </a:t>
            </a:r>
          </a:p>
          <a:p>
            <a:pPr algn="l"/>
            <a:endParaRPr lang="en-US" sz="1600" dirty="0">
              <a:solidFill>
                <a:srgbClr val="000000"/>
              </a:solidFill>
            </a:endParaRPr>
          </a:p>
          <a:p>
            <a:pPr algn="l" rtl="0"/>
            <a:r>
              <a:rPr lang="fr-FR" sz="1600">
                <a:solidFill>
                  <a:srgbClr val="000000"/>
                </a:solidFill>
              </a:rPr>
              <a:t>Dans ce cours, nous nous intéressons principalement à l'utilisation de la fibre au sein de l'entreprise.</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br>
              <a:rPr lang="en-US" dirty="0"/>
            </a:br>
            <a:r>
              <a:rPr lang="fr-FR" sz="2400"/>
              <a:t>Câbles à fibre optique </a:t>
            </a:r>
            <a:r>
              <a:rPr lang="fr-FR" sz="1600"/>
              <a:t> Connecteurs à fibre optique</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fr-FR" sz="1400">
                <a:solidFill>
                  <a:srgbClr val="000000"/>
                </a:solidFill>
              </a:rPr>
              <a:t>Connecteurs ST (Straight-Tip)</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fr-FR" sz="1400">
                <a:solidFill>
                  <a:srgbClr val="000000"/>
                </a:solidFill>
              </a:rPr>
              <a:t>Connecteurs SC (Subscriber Connector)</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fr-FR" sz="1400">
                <a:solidFill>
                  <a:srgbClr val="000000"/>
                </a:solidFill>
              </a:rPr>
              <a:t>Connecteurs LC (Lucent Connector) unidirectionnels</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fr-FR" sz="1400">
                <a:solidFill>
                  <a:srgbClr val="000000"/>
                </a:solidFill>
              </a:rPr>
              <a:t>Connecteurs LC bidirectionnels multimodes</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Cordons de brassage en fibre</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fr-FR" sz="1400">
                <a:solidFill>
                  <a:srgbClr val="000000"/>
                </a:solidFill>
              </a:rPr>
              <a:t>Cordon de brassage monomode LC-LC</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fr-FR" sz="1400">
                <a:solidFill>
                  <a:srgbClr val="000000"/>
                </a:solidFill>
              </a:rPr>
              <a:t>Cordon de brassage multimode SC-SC</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fr-FR" sz="1400">
                <a:solidFill>
                  <a:srgbClr val="000000"/>
                </a:solidFill>
              </a:rPr>
              <a:t>Cordon de brassage monomode ST-SC</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fr-FR" sz="1600">
                <a:solidFill>
                  <a:srgbClr val="000000"/>
                </a:solidFill>
                <a:latin typeface="+mn-lt"/>
              </a:rPr>
              <a:t>Une gaine jaune est utilisée pour les câbles à fibre optique monomodes et une gaine orange (ou aqua) pour les câbles multimodes</a:t>
            </a:r>
            <a:r>
              <a:rPr lang="fr-FR" sz="140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Câblage en fibre optique</a:t>
            </a:r>
            <a:br>
              <a:rPr lang="en-US" dirty="0"/>
            </a:br>
            <a:r>
              <a:rPr lang="fr-FR" sz="2400"/>
              <a:t>Fibre contre cuivre</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rtl="0">
              <a:spcBef>
                <a:spcPts val="0"/>
              </a:spcBef>
            </a:pPr>
            <a:r>
              <a:rPr lang="fr-FR" sz="1600">
                <a:solidFill>
                  <a:srgbClr val="000000"/>
                </a:solidFill>
              </a:rPr>
              <a:t>La fibre optique est principalement utilisée comme câblage de base pour un trafic élevé, point à point</a:t>
            </a:r>
          </a:p>
          <a:p>
            <a:pPr algn="l" rtl="0">
              <a:spcBef>
                <a:spcPts val="0"/>
              </a:spcBef>
            </a:pPr>
            <a:r>
              <a:rPr lang="fr-FR" sz="1600">
                <a:solidFill>
                  <a:srgbClr val="000000"/>
                </a:solidFill>
              </a:rPr>
              <a:t>les connexions entre les installations de distribution de données et pour l'interconnexion des bâtiments</a:t>
            </a:r>
          </a:p>
          <a:p>
            <a:pPr algn="l" rtl="0">
              <a:spcBef>
                <a:spcPts val="0"/>
              </a:spcBef>
            </a:pPr>
            <a:r>
              <a:rPr lang="fr-FR" sz="1600">
                <a:solidFill>
                  <a:srgbClr val="000000"/>
                </a:solidFill>
              </a:rPr>
              <a:t>dans les campus multi-bâtiments.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rtl="0" fontAlgn="ctr"/>
                      <a:r>
                        <a:rPr lang="fr-FR" b="1">
                          <a:effectLst/>
                        </a:rPr>
                        <a:t>Problèmes de mise en œuvre</a:t>
                      </a:r>
                    </a:p>
                  </a:txBody>
                  <a:tcPr marL="47625" marR="47625" marT="47625" marB="47625" anchor="ctr"/>
                </a:tc>
                <a:tc>
                  <a:txBody>
                    <a:bodyPr/>
                    <a:lstStyle/>
                    <a:p>
                      <a:pPr algn="l" rtl="0" fontAlgn="ctr"/>
                      <a:r>
                        <a:rPr lang="fr-FR" b="1">
                          <a:effectLst/>
                        </a:rPr>
                        <a:t>Câblage à paires torsadées non blindées (UTP)</a:t>
                      </a:r>
                    </a:p>
                  </a:txBody>
                  <a:tcPr marL="47625" marR="47625" marT="47625" marB="47625" anchor="ctr"/>
                </a:tc>
                <a:tc>
                  <a:txBody>
                    <a:bodyPr/>
                    <a:lstStyle/>
                    <a:p>
                      <a:pPr algn="l" rtl="0" fontAlgn="ctr"/>
                      <a:r>
                        <a:rPr lang="fr-FR" b="1">
                          <a:effectLst/>
                        </a:rPr>
                        <a:t>Câblage à fibre optique</a:t>
                      </a:r>
                    </a:p>
                  </a:txBody>
                  <a:tcPr marL="47625" marR="47625" marT="47625" marB="47625" anchor="ctr"/>
                </a:tc>
                <a:extLst>
                  <a:ext uri="{0D108BD9-81ED-4DB2-BD59-A6C34878D82A}">
                    <a16:rowId xmlns:a16="http://schemas.microsoft.com/office/drawing/2014/main" val="2863137053"/>
                  </a:ext>
                </a:extLst>
              </a:tr>
              <a:tr h="370840">
                <a:tc>
                  <a:txBody>
                    <a:bodyPr/>
                    <a:lstStyle/>
                    <a:p>
                      <a:pPr rtl="0" fontAlgn="ctr"/>
                      <a:r>
                        <a:rPr lang="fr-FR" b="0">
                          <a:solidFill>
                            <a:srgbClr val="000000"/>
                          </a:solidFill>
                          <a:effectLst/>
                        </a:rPr>
                        <a:t>Bande passante</a:t>
                      </a:r>
                    </a:p>
                  </a:txBody>
                  <a:tcPr marL="47625" marR="47625" marT="47625" marB="47625" anchor="ctr"/>
                </a:tc>
                <a:tc>
                  <a:txBody>
                    <a:bodyPr/>
                    <a:lstStyle/>
                    <a:p>
                      <a:pPr rtl="0" fontAlgn="ctr"/>
                      <a:r>
                        <a:rPr lang="fr-FR" b="0">
                          <a:solidFill>
                            <a:srgbClr val="000000"/>
                          </a:solidFill>
                          <a:effectLst/>
                        </a:rPr>
                        <a:t>10 Mbit/s - 10 Gbit/s</a:t>
                      </a:r>
                    </a:p>
                  </a:txBody>
                  <a:tcPr marL="47625" marR="47625" marT="47625" marB="47625" anchor="ctr"/>
                </a:tc>
                <a:tc>
                  <a:txBody>
                    <a:bodyPr/>
                    <a:lstStyle/>
                    <a:p>
                      <a:pPr rtl="0" fontAlgn="ctr"/>
                      <a:r>
                        <a:rPr lang="fr-FR" b="0">
                          <a:solidFill>
                            <a:srgbClr val="000000"/>
                          </a:solidFill>
                          <a:effectLst/>
                        </a:rPr>
                        <a:t>10 Mbit/s - 100 Gbit/s</a:t>
                      </a:r>
                    </a:p>
                  </a:txBody>
                  <a:tcPr marL="47625" marR="47625" marT="47625" marB="47625" anchor="ctr"/>
                </a:tc>
                <a:extLst>
                  <a:ext uri="{0D108BD9-81ED-4DB2-BD59-A6C34878D82A}">
                    <a16:rowId xmlns:a16="http://schemas.microsoft.com/office/drawing/2014/main" val="3114237156"/>
                  </a:ext>
                </a:extLst>
              </a:tr>
              <a:tr h="370840">
                <a:tc>
                  <a:txBody>
                    <a:bodyPr/>
                    <a:lstStyle/>
                    <a:p>
                      <a:pPr rtl="0" fontAlgn="ctr"/>
                      <a:r>
                        <a:rPr lang="fr-FR" b="0">
                          <a:solidFill>
                            <a:srgbClr val="000000"/>
                          </a:solidFill>
                          <a:effectLst/>
                        </a:rPr>
                        <a:t>Distance</a:t>
                      </a:r>
                    </a:p>
                  </a:txBody>
                  <a:tcPr marL="47625" marR="47625" marT="47625" marB="47625" anchor="ctr"/>
                </a:tc>
                <a:tc>
                  <a:txBody>
                    <a:bodyPr/>
                    <a:lstStyle/>
                    <a:p>
                      <a:pPr rtl="0" fontAlgn="ctr"/>
                      <a:r>
                        <a:rPr lang="fr-FR" b="0">
                          <a:solidFill>
                            <a:srgbClr val="000000"/>
                          </a:solidFill>
                          <a:effectLst/>
                        </a:rPr>
                        <a:t>Relativement courte (1 à 100 mètres)</a:t>
                      </a:r>
                    </a:p>
                  </a:txBody>
                  <a:tcPr marL="47625" marR="47625" marT="47625" marB="47625" anchor="ctr"/>
                </a:tc>
                <a:tc>
                  <a:txBody>
                    <a:bodyPr/>
                    <a:lstStyle/>
                    <a:p>
                      <a:pPr rtl="0" fontAlgn="ctr"/>
                      <a:r>
                        <a:rPr lang="fr-FR" b="0">
                          <a:solidFill>
                            <a:srgbClr val="000000"/>
                          </a:solidFill>
                          <a:effectLst/>
                        </a:rPr>
                        <a:t>Relativement longue (1 à 100 000 mètres)</a:t>
                      </a:r>
                    </a:p>
                  </a:txBody>
                  <a:tcPr marL="47625" marR="47625" marT="47625" marB="47625" anchor="ctr"/>
                </a:tc>
                <a:extLst>
                  <a:ext uri="{0D108BD9-81ED-4DB2-BD59-A6C34878D82A}">
                    <a16:rowId xmlns:a16="http://schemas.microsoft.com/office/drawing/2014/main" val="2135285250"/>
                  </a:ext>
                </a:extLst>
              </a:tr>
              <a:tr h="370840">
                <a:tc>
                  <a:txBody>
                    <a:bodyPr/>
                    <a:lstStyle/>
                    <a:p>
                      <a:pPr rtl="0" fontAlgn="ctr"/>
                      <a:r>
                        <a:rPr lang="fr-FR" b="0">
                          <a:solidFill>
                            <a:srgbClr val="000000"/>
                          </a:solidFill>
                          <a:effectLst/>
                        </a:rPr>
                        <a:t>Résistance aux perturbations électromagnétiques et radioélectriques</a:t>
                      </a:r>
                    </a:p>
                  </a:txBody>
                  <a:tcPr marL="47625" marR="47625" marT="47625" marB="47625" anchor="ctr"/>
                </a:tc>
                <a:tc>
                  <a:txBody>
                    <a:bodyPr/>
                    <a:lstStyle/>
                    <a:p>
                      <a:pPr rtl="0" fontAlgn="ctr"/>
                      <a:r>
                        <a:rPr lang="fr-FR" b="0">
                          <a:solidFill>
                            <a:srgbClr val="000000"/>
                          </a:solidFill>
                          <a:effectLst/>
                        </a:rPr>
                        <a:t>Faible</a:t>
                      </a:r>
                    </a:p>
                  </a:txBody>
                  <a:tcPr marL="47625" marR="47625" marT="47625" marB="47625" anchor="ctr"/>
                </a:tc>
                <a:tc>
                  <a:txBody>
                    <a:bodyPr/>
                    <a:lstStyle/>
                    <a:p>
                      <a:pPr rtl="0" fontAlgn="ctr"/>
                      <a:r>
                        <a:rPr lang="fr-FR" b="0">
                          <a:solidFill>
                            <a:srgbClr val="000000"/>
                          </a:solidFill>
                          <a:effectLst/>
                        </a:rPr>
                        <a:t>Haute (résistance totale)</a:t>
                      </a:r>
                    </a:p>
                  </a:txBody>
                  <a:tcPr marL="47625" marR="47625" marT="47625" marB="47625" anchor="ctr"/>
                </a:tc>
                <a:extLst>
                  <a:ext uri="{0D108BD9-81ED-4DB2-BD59-A6C34878D82A}">
                    <a16:rowId xmlns:a16="http://schemas.microsoft.com/office/drawing/2014/main" val="2960717250"/>
                  </a:ext>
                </a:extLst>
              </a:tr>
              <a:tr h="370840">
                <a:tc>
                  <a:txBody>
                    <a:bodyPr/>
                    <a:lstStyle/>
                    <a:p>
                      <a:pPr rtl="0" fontAlgn="ctr"/>
                      <a:r>
                        <a:rPr lang="fr-FR" b="0">
                          <a:solidFill>
                            <a:srgbClr val="000000"/>
                          </a:solidFill>
                          <a:effectLst/>
                        </a:rPr>
                        <a:t>Résistance aux risques électriques</a:t>
                      </a:r>
                    </a:p>
                  </a:txBody>
                  <a:tcPr marL="47625" marR="47625" marT="47625" marB="47625" anchor="ctr"/>
                </a:tc>
                <a:tc>
                  <a:txBody>
                    <a:bodyPr/>
                    <a:lstStyle/>
                    <a:p>
                      <a:pPr rtl="0" fontAlgn="ctr"/>
                      <a:r>
                        <a:rPr lang="fr-FR" b="0">
                          <a:solidFill>
                            <a:srgbClr val="000000"/>
                          </a:solidFill>
                          <a:effectLst/>
                        </a:rPr>
                        <a:t>Faible</a:t>
                      </a:r>
                    </a:p>
                  </a:txBody>
                  <a:tcPr marL="47625" marR="47625" marT="47625" marB="47625" anchor="ctr"/>
                </a:tc>
                <a:tc>
                  <a:txBody>
                    <a:bodyPr/>
                    <a:lstStyle/>
                    <a:p>
                      <a:pPr rtl="0" fontAlgn="ctr"/>
                      <a:r>
                        <a:rPr lang="fr-FR" b="0">
                          <a:solidFill>
                            <a:srgbClr val="000000"/>
                          </a:solidFill>
                          <a:effectLst/>
                        </a:rPr>
                        <a:t>Haute (résistance totale)</a:t>
                      </a:r>
                    </a:p>
                  </a:txBody>
                  <a:tcPr marL="47625" marR="47625" marT="47625" marB="47625" anchor="ctr"/>
                </a:tc>
                <a:extLst>
                  <a:ext uri="{0D108BD9-81ED-4DB2-BD59-A6C34878D82A}">
                    <a16:rowId xmlns:a16="http://schemas.microsoft.com/office/drawing/2014/main" val="2027643397"/>
                  </a:ext>
                </a:extLst>
              </a:tr>
              <a:tr h="370840">
                <a:tc>
                  <a:txBody>
                    <a:bodyPr/>
                    <a:lstStyle/>
                    <a:p>
                      <a:pPr rtl="0" fontAlgn="ctr"/>
                      <a:r>
                        <a:rPr lang="fr-FR" b="0">
                          <a:solidFill>
                            <a:srgbClr val="000000"/>
                          </a:solidFill>
                          <a:effectLst/>
                        </a:rPr>
                        <a:t>Coûts des supports et des connecteurs</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4021883645"/>
                  </a:ext>
                </a:extLst>
              </a:tr>
              <a:tr h="370840">
                <a:tc>
                  <a:txBody>
                    <a:bodyPr/>
                    <a:lstStyle/>
                    <a:p>
                      <a:pPr rtl="0" fontAlgn="ctr"/>
                      <a:r>
                        <a:rPr lang="fr-FR" b="0">
                          <a:solidFill>
                            <a:srgbClr val="000000"/>
                          </a:solidFill>
                          <a:effectLst/>
                        </a:rPr>
                        <a:t>Compétences requises pour l'installation</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1856916499"/>
                  </a:ext>
                </a:extLst>
              </a:tr>
              <a:tr h="370840">
                <a:tc>
                  <a:txBody>
                    <a:bodyPr/>
                    <a:lstStyle/>
                    <a:p>
                      <a:pPr rtl="0" fontAlgn="ctr"/>
                      <a:r>
                        <a:rPr lang="fr-FR" b="0">
                          <a:solidFill>
                            <a:srgbClr val="000000"/>
                          </a:solidFill>
                          <a:effectLst/>
                        </a:rPr>
                        <a:t>Précautions à prendre concernant la sécurité</a:t>
                      </a:r>
                    </a:p>
                  </a:txBody>
                  <a:tcPr marL="47625" marR="47625" marT="47625" marB="47625" anchor="ctr"/>
                </a:tc>
                <a:tc>
                  <a:txBody>
                    <a:bodyPr/>
                    <a:lstStyle/>
                    <a:p>
                      <a:pPr rtl="0" fontAlgn="ctr"/>
                      <a:r>
                        <a:rPr lang="fr-FR" b="0">
                          <a:solidFill>
                            <a:srgbClr val="000000"/>
                          </a:solidFill>
                          <a:effectLst/>
                        </a:rPr>
                        <a:t>Moins élevé</a:t>
                      </a:r>
                    </a:p>
                  </a:txBody>
                  <a:tcPr marL="47625" marR="47625" marT="47625" marB="47625" anchor="ctr"/>
                </a:tc>
                <a:tc>
                  <a:txBody>
                    <a:bodyPr/>
                    <a:lstStyle/>
                    <a:p>
                      <a:pPr rtl="0" fontAlgn="ctr"/>
                      <a:r>
                        <a:rPr lang="fr-FR" b="0">
                          <a:solidFill>
                            <a:srgbClr val="000000"/>
                          </a:solidFill>
                          <a:effectLst/>
                        </a:rPr>
                        <a:t>Plus élevé</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fr-FR" sz="1400" b="1" i="0" u="none" strike="noStrike">
                          <a:solidFill>
                            <a:schemeClr val="bg1"/>
                          </a:solidFill>
                          <a:effectLst/>
                          <a:latin typeface="+mn-lt"/>
                        </a:rPr>
                        <a:t>Fonctionnalité</a:t>
                      </a:r>
                    </a:p>
                  </a:txBody>
                  <a:tcPr marL="9525" marR="9525" marT="9525" marB="0" anchor="b"/>
                </a:tc>
                <a:tc>
                  <a:txBody>
                    <a:bodyPr/>
                    <a:lstStyle/>
                    <a:p>
                      <a:pPr rtl="0"/>
                      <a:r>
                        <a:rPr lang="fr-FR"/>
                        <a:t>Description</a:t>
                      </a:r>
                    </a:p>
                  </a:txBody>
                  <a:tcPr/>
                </a:tc>
                <a:extLst>
                  <a:ext uri="{0D108BD9-81ED-4DB2-BD59-A6C34878D82A}">
                    <a16:rowId xmlns:a16="http://schemas.microsoft.com/office/drawing/2014/main" val="3768427975"/>
                  </a:ext>
                </a:extLst>
              </a:tr>
              <a:tr h="265091">
                <a:tc>
                  <a:txBody>
                    <a:bodyPr/>
                    <a:lstStyle/>
                    <a:p>
                      <a:pPr algn="l" rtl="0" fontAlgn="b"/>
                      <a:r>
                        <a:rPr lang="fr-FR" sz="1400" b="0" i="0" u="none" strike="noStrike">
                          <a:solidFill>
                            <a:srgbClr val="000000"/>
                          </a:solidFill>
                          <a:effectLst/>
                          <a:latin typeface="+mn-lt"/>
                        </a:rPr>
                        <a:t>Ateliers pratiques</a:t>
                      </a:r>
                    </a:p>
                  </a:txBody>
                  <a:tcPr marL="9525" marR="9525" marT="9525" marB="0" anchor="b"/>
                </a:tc>
                <a:tc>
                  <a:txBody>
                    <a:bodyPr/>
                    <a:lstStyle/>
                    <a:p>
                      <a:pPr rtl="0"/>
                      <a:r>
                        <a:rPr lang="fr-FR"/>
                        <a:t>les travaux pratiques sont conçus pour travailler avec des équipements physiques.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Exercices en classe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fr-FR"/>
                        <a:t>Ils sont présentés dans la page des resources du formateur. Les activités en classe sont conçus pour faciliter l'apprentissage, les discussions dans la classe et la collaboration des étudiants.</a:t>
                      </a:r>
                    </a:p>
                  </a:txBody>
                  <a:tcPr/>
                </a:tc>
                <a:extLst>
                  <a:ext uri="{0D108BD9-81ED-4DB2-BD59-A6C34878D82A}">
                    <a16:rowId xmlns:a16="http://schemas.microsoft.com/office/drawing/2014/main" val="1125566603"/>
                  </a:ext>
                </a:extLst>
              </a:tr>
              <a:tr h="265091">
                <a:tc>
                  <a:txBody>
                    <a:bodyPr/>
                    <a:lstStyle/>
                    <a:p>
                      <a:pPr algn="l" rtl="0" fontAlgn="b"/>
                      <a:r>
                        <a:rPr lang="fr-FR" sz="1400" b="0" i="0" u="none" strike="noStrike">
                          <a:solidFill>
                            <a:srgbClr val="000000"/>
                          </a:solidFill>
                          <a:effectLst/>
                          <a:latin typeface="+mn-lt"/>
                        </a:rPr>
                        <a:t>Questionnaires sur le module</a:t>
                      </a:r>
                    </a:p>
                  </a:txBody>
                  <a:tcPr marL="9525" marR="9525" marT="9525" marB="0" anchor="b"/>
                </a:tc>
                <a:tc>
                  <a:txBody>
                    <a:bodyPr/>
                    <a:lstStyle/>
                    <a:p>
                      <a:pPr rtl="0"/>
                      <a:r>
                        <a:rPr lang="fr-FR"/>
                        <a:t>Auto-évaluations qui intègrent les concepts et les compétences acquises tout au long de la série de sujets présentés dans le module.</a:t>
                      </a:r>
                    </a:p>
                  </a:txBody>
                  <a:tcPr/>
                </a:tc>
                <a:extLst>
                  <a:ext uri="{0D108BD9-81ED-4DB2-BD59-A6C34878D82A}">
                    <a16:rowId xmlns:a16="http://schemas.microsoft.com/office/drawing/2014/main" val="831502776"/>
                  </a:ext>
                </a:extLst>
              </a:tr>
              <a:tr h="265091">
                <a:tc>
                  <a:txBody>
                    <a:bodyPr/>
                    <a:lstStyle/>
                    <a:p>
                      <a:pPr algn="l" rtl="0" fontAlgn="b"/>
                      <a:r>
                        <a:rPr lang="fr-FR" sz="1400" b="0" i="0" u="none" strike="noStrike">
                          <a:solidFill>
                            <a:srgbClr val="000000"/>
                          </a:solidFill>
                          <a:effectLst/>
                          <a:latin typeface="+mn-lt"/>
                        </a:rPr>
                        <a:t>Résumé du module</a:t>
                      </a:r>
                    </a:p>
                  </a:txBody>
                  <a:tcPr marL="9525" marR="9525" marT="9525" marB="0" anchor="b"/>
                </a:tc>
                <a:tc>
                  <a:txBody>
                    <a:bodyPr/>
                    <a:lstStyle/>
                    <a:p>
                      <a:pPr rtl="0"/>
                      <a:r>
                        <a:rPr lang="fr-FR"/>
                        <a:t>Récapitulez brièvement le contenu du module.</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fr-FR"/>
              <a:t>À quoi s'attendre dans ce module?</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a:t>Pour faciliter l'apprentissage, les caractéristiques suivantes peuvent être incluses dans ce module :</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fr-FR">
                <a:solidFill>
                  <a:schemeClr val="accent5">
                    <a:lumMod val="40000"/>
                    <a:lumOff val="60000"/>
                  </a:schemeClr>
                </a:solidFill>
              </a:rPr>
              <a:t>4.6 Supports sans fil</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Propriétés des supports sans fil</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fr-FR" sz="1800">
                <a:solidFill>
                  <a:srgbClr val="000000"/>
                </a:solidFill>
              </a:rPr>
              <a:t>Il transporte des signaux électromagnétiques représentant des chiffres binaires en utilisant des fréquences radio ou micro-ondes. Cela offre la plus grande option de mobilité. Le nombre de connexions sans fil continue d'augmenter.</a:t>
            </a:r>
          </a:p>
          <a:p>
            <a:pPr marL="0" indent="0" algn="l"/>
            <a:endParaRPr lang="en-US" sz="1800" dirty="0">
              <a:solidFill>
                <a:srgbClr val="000000"/>
              </a:solidFill>
            </a:endParaRPr>
          </a:p>
          <a:p>
            <a:pPr marL="0" indent="0" algn="l" rtl="0"/>
            <a:r>
              <a:rPr lang="fr-FR" sz="1800">
                <a:solidFill>
                  <a:srgbClr val="000000"/>
                </a:solidFill>
              </a:rPr>
              <a:t>Certaines des limites du sans-fil :</a:t>
            </a:r>
          </a:p>
          <a:p>
            <a:pPr marL="358835" lvl="1" indent="-285750" rtl="0">
              <a:buFont typeface="Arial" panose="020B0604020202020204" pitchFamily="34" charset="0"/>
              <a:buChar char="•"/>
            </a:pPr>
            <a:r>
              <a:rPr lang="fr-FR" sz="1600" b="1">
                <a:solidFill>
                  <a:srgbClr val="000000"/>
                </a:solidFill>
              </a:rPr>
              <a:t>Zone de couverture</a:t>
            </a:r>
            <a:r>
              <a:rPr lang="fr-FR" sz="1600">
                <a:solidFill>
                  <a:srgbClr val="000000"/>
                </a:solidFill>
              </a:rPr>
              <a:t> - La couverture effective peut être fortement influencée par les caractéristiques physiques du lieu de déploiement.</a:t>
            </a:r>
          </a:p>
          <a:p>
            <a:pPr marL="358835" lvl="1" indent="-285750" rtl="0">
              <a:buFont typeface="Arial" panose="020B0604020202020204" pitchFamily="34" charset="0"/>
              <a:buChar char="•"/>
            </a:pPr>
            <a:r>
              <a:rPr lang="fr-FR" sz="1600" b="1">
                <a:solidFill>
                  <a:srgbClr val="000000"/>
                </a:solidFill>
              </a:rPr>
              <a:t>Interférence</a:t>
            </a:r>
            <a:r>
              <a:rPr lang="fr-FR" sz="1600">
                <a:solidFill>
                  <a:srgbClr val="000000"/>
                </a:solidFill>
              </a:rPr>
              <a:t> - Le sans-fil est sensible aux interférences et peut être perturbé par de nombreux appareils courants.</a:t>
            </a:r>
          </a:p>
          <a:p>
            <a:pPr marL="358835" lvl="1" indent="-285750" rtl="0">
              <a:buFont typeface="Arial" panose="020B0604020202020204" pitchFamily="34" charset="0"/>
              <a:buChar char="•"/>
            </a:pPr>
            <a:r>
              <a:rPr lang="fr-FR" sz="1600" b="1">
                <a:solidFill>
                  <a:srgbClr val="000000"/>
                </a:solidFill>
              </a:rPr>
              <a:t>Sécurité</a:t>
            </a:r>
            <a:r>
              <a:rPr lang="fr-FR" sz="1600">
                <a:solidFill>
                  <a:srgbClr val="000000"/>
                </a:solidFill>
              </a:rPr>
              <a:t> - La couverture des communications sans fil ne nécessite aucun accès à un support physique, de sorte que tout le monde peut avoir accès à la transmission.</a:t>
            </a:r>
          </a:p>
          <a:p>
            <a:pPr marL="358835" lvl="1" indent="-285750" rtl="0">
              <a:buFont typeface="Arial" panose="020B0604020202020204" pitchFamily="34" charset="0"/>
              <a:buChar char="•"/>
            </a:pPr>
            <a:r>
              <a:rPr lang="fr-FR" sz="1600" b="1">
                <a:solidFill>
                  <a:srgbClr val="000000"/>
                </a:solidFill>
              </a:rPr>
              <a:t>Support partagé</a:t>
            </a:r>
            <a:r>
              <a:rPr lang="fr-FR" sz="1600">
                <a:solidFill>
                  <a:srgbClr val="000000"/>
                </a:solidFill>
              </a:rPr>
              <a:t> - Les réseaux locaux sans fil (WLAN) fonctionnent en semi-duplex, ce qui signifie qu'un seul appareil peut envoyer ou recevoir à la fois. L'accès simultané de nombreux utilisateurs au WLAN entraîne une réduction de la bande passante pour chaque utilisateur.</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Types de support sans fil</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fr-FR" sz="1600">
                <a:solidFill>
                  <a:srgbClr val="000000"/>
                </a:solidFill>
              </a:rPr>
              <a:t>Les normes de l'IEEE et du secteur des télécommunications pour les communications de données sans fil</a:t>
            </a:r>
          </a:p>
          <a:p>
            <a:pPr marL="0" algn="l" rtl="0">
              <a:spcBef>
                <a:spcPts val="0"/>
              </a:spcBef>
            </a:pPr>
            <a:r>
              <a:rPr lang="fr-FR" sz="1600">
                <a:solidFill>
                  <a:srgbClr val="000000"/>
                </a:solidFill>
              </a:rPr>
              <a:t>couvrent à la fois la liaison de données et les couches physiques. Dans chacune de ces normes,</a:t>
            </a:r>
          </a:p>
          <a:p>
            <a:pPr marL="0" algn="l" rtl="0">
              <a:spcBef>
                <a:spcPts val="0"/>
              </a:spcBef>
            </a:pPr>
            <a:r>
              <a:rPr lang="fr-FR" sz="1600">
                <a:solidFill>
                  <a:srgbClr val="000000"/>
                </a:solidFill>
              </a:rPr>
              <a:t>les spécifications de la couche physique dictent :</a:t>
            </a:r>
          </a:p>
          <a:p>
            <a:pPr marL="285750" indent="-285750" algn="l" rtl="0">
              <a:buFont typeface="Arial" panose="020B0604020202020204" pitchFamily="34" charset="0"/>
              <a:buChar char="•"/>
            </a:pPr>
            <a:r>
              <a:rPr lang="fr-FR" sz="1500">
                <a:solidFill>
                  <a:srgbClr val="000000"/>
                </a:solidFill>
              </a:rPr>
              <a:t>Méthodes de codage des données en signaux radio</a:t>
            </a:r>
          </a:p>
          <a:p>
            <a:pPr marL="285750" indent="-285750" algn="l" rtl="0">
              <a:buFont typeface="Arial" panose="020B0604020202020204" pitchFamily="34" charset="0"/>
              <a:buChar char="•"/>
            </a:pPr>
            <a:r>
              <a:rPr lang="fr-FR" sz="1500">
                <a:solidFill>
                  <a:srgbClr val="000000"/>
                </a:solidFill>
              </a:rPr>
              <a:t>la fréquence et la puissance de transmission ;</a:t>
            </a:r>
          </a:p>
          <a:p>
            <a:pPr marL="285750" indent="-285750" algn="l" rtl="0">
              <a:buFont typeface="Arial" panose="020B0604020202020204" pitchFamily="34" charset="0"/>
              <a:buChar char="•"/>
            </a:pPr>
            <a:r>
              <a:rPr lang="fr-FR" sz="1500">
                <a:solidFill>
                  <a:srgbClr val="000000"/>
                </a:solidFill>
              </a:rPr>
              <a:t>les besoins relatifs à la réception et au décodage des signaux ;</a:t>
            </a:r>
          </a:p>
          <a:p>
            <a:pPr marL="285750" indent="-285750" algn="l" rtl="0">
              <a:buFont typeface="Arial" panose="020B0604020202020204" pitchFamily="34" charset="0"/>
              <a:buChar char="•"/>
            </a:pPr>
            <a:r>
              <a:rPr lang="fr-FR" sz="1500">
                <a:solidFill>
                  <a:srgbClr val="000000"/>
                </a:solidFill>
              </a:rPr>
              <a:t>la conception et la mise en service des antennes.</a:t>
            </a:r>
          </a:p>
          <a:p>
            <a:pPr algn="l"/>
            <a:endParaRPr lang="en-US" sz="1600" dirty="0">
              <a:solidFill>
                <a:srgbClr val="000000"/>
              </a:solidFill>
            </a:endParaRPr>
          </a:p>
          <a:p>
            <a:pPr algn="l" rtl="0"/>
            <a:r>
              <a:rPr lang="fr-FR" sz="1600">
                <a:solidFill>
                  <a:srgbClr val="000000"/>
                </a:solidFill>
              </a:rPr>
              <a:t>Normes du sans fil:</a:t>
            </a:r>
          </a:p>
          <a:p>
            <a:pPr marL="285750" indent="-285750" algn="l" rtl="0">
              <a:buFont typeface="Arial" panose="020B0604020202020204" pitchFamily="34" charset="0"/>
              <a:buChar char="•"/>
            </a:pPr>
            <a:r>
              <a:rPr lang="fr-FR" sz="1500" b="1">
                <a:solidFill>
                  <a:srgbClr val="000000"/>
                </a:solidFill>
              </a:rPr>
              <a:t>Wi-Fi (IEEE 802.11) </a:t>
            </a:r>
            <a:r>
              <a:rPr lang="fr-FR" sz="1500">
                <a:solidFill>
                  <a:srgbClr val="000000"/>
                </a:solidFill>
              </a:rPr>
              <a:t>- Technologie LAN sans fil (WLAN)</a:t>
            </a:r>
          </a:p>
          <a:p>
            <a:pPr marL="285750" indent="-285750" algn="l" rtl="0">
              <a:buFont typeface="Arial" panose="020B0604020202020204" pitchFamily="34" charset="0"/>
              <a:buChar char="•"/>
            </a:pPr>
            <a:r>
              <a:rPr lang="fr-FR" sz="1500" b="1">
                <a:solidFill>
                  <a:srgbClr val="000000"/>
                </a:solidFill>
              </a:rPr>
              <a:t>Bluetooth (IEEE 802.15) </a:t>
            </a:r>
            <a:r>
              <a:rPr lang="fr-FR" sz="1500">
                <a:solidFill>
                  <a:srgbClr val="000000"/>
                </a:solidFill>
              </a:rPr>
              <a:t>- Norme WPAN (Wireless Personal Area Network)</a:t>
            </a:r>
          </a:p>
          <a:p>
            <a:pPr marL="285750" indent="-285750" algn="l" rtl="0">
              <a:buFont typeface="Arial" panose="020B0604020202020204" pitchFamily="34" charset="0"/>
              <a:buChar char="•"/>
            </a:pPr>
            <a:r>
              <a:rPr lang="fr-FR" sz="1500" b="1">
                <a:solidFill>
                  <a:srgbClr val="000000"/>
                </a:solidFill>
              </a:rPr>
              <a:t>WiMAX (IEEE 802.16) </a:t>
            </a:r>
            <a:r>
              <a:rPr lang="fr-FR" sz="1500">
                <a:solidFill>
                  <a:srgbClr val="000000"/>
                </a:solidFill>
              </a:rPr>
              <a:t>- Utilise une topologie point à multipoint pour fournir un accès sans fil à large bande</a:t>
            </a:r>
          </a:p>
          <a:p>
            <a:pPr marL="285750" indent="-285750" algn="l" rtl="0">
              <a:buFont typeface="Arial" panose="020B0604020202020204" pitchFamily="34" charset="0"/>
              <a:buChar char="•"/>
            </a:pPr>
            <a:r>
              <a:rPr lang="fr-FR" sz="1500" b="1">
                <a:solidFill>
                  <a:srgbClr val="000000"/>
                </a:solidFill>
              </a:rPr>
              <a:t>Zigbee (IEEE 802.15.4) </a:t>
            </a:r>
            <a:r>
              <a:rPr lang="fr-FR" sz="1500">
                <a:solidFill>
                  <a:srgbClr val="000000"/>
                </a:solidFill>
              </a:rPr>
              <a:t>- Communications à faible débit de données et à faible consommation d'énergie, principalement pour les applications de l'Internet des objets (IoT)</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LAN sans fil</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fr-FR" sz="1800">
                <a:solidFill>
                  <a:srgbClr val="000000"/>
                </a:solidFill>
              </a:rPr>
              <a:t>En général, un réseau local sans fil (WLAN) nécessite les dispositifs suivants :</a:t>
            </a:r>
          </a:p>
          <a:p>
            <a:pPr marL="342900" indent="-342900" algn="l" rtl="0">
              <a:buFont typeface="Arial" panose="020B0604020202020204" pitchFamily="34" charset="0"/>
              <a:buChar char="•"/>
            </a:pPr>
            <a:r>
              <a:rPr lang="fr-FR" sz="1800" b="1">
                <a:solidFill>
                  <a:srgbClr val="000000"/>
                </a:solidFill>
              </a:rPr>
              <a:t>Point d'accès sans fil (AP) </a:t>
            </a:r>
            <a:r>
              <a:rPr lang="fr-FR" sz="1800">
                <a:solidFill>
                  <a:srgbClr val="000000"/>
                </a:solidFill>
              </a:rPr>
              <a:t>- Concentrer les signaux sans fil des utilisateurs et se connecter à l'infrastructure de réseau existante basée sur le cuivre</a:t>
            </a:r>
          </a:p>
          <a:p>
            <a:pPr marL="342900" indent="-342900" algn="l" rtl="0">
              <a:buFont typeface="Arial" panose="020B0604020202020204" pitchFamily="34" charset="0"/>
              <a:buChar char="•"/>
            </a:pPr>
            <a:r>
              <a:rPr lang="fr-FR" sz="1800" b="1">
                <a:solidFill>
                  <a:srgbClr val="000000"/>
                </a:solidFill>
              </a:rPr>
              <a:t>Adaptateurs NIC sans fil </a:t>
            </a:r>
            <a:r>
              <a:rPr lang="fr-FR" sz="1800">
                <a:solidFill>
                  <a:srgbClr val="000000"/>
                </a:solidFill>
              </a:rPr>
              <a:t>- Fournissent une capacité de communication sans fil aux hôtes du réseau</a:t>
            </a:r>
          </a:p>
          <a:p>
            <a:pPr marL="0" indent="0" algn="l"/>
            <a:endParaRPr lang="en-US" sz="1800" dirty="0">
              <a:solidFill>
                <a:srgbClr val="000000"/>
              </a:solidFill>
            </a:endParaRPr>
          </a:p>
          <a:p>
            <a:pPr marL="0" indent="0" algn="l" rtl="0"/>
            <a:r>
              <a:rPr lang="fr-FR" sz="1800">
                <a:solidFill>
                  <a:srgbClr val="000000"/>
                </a:solidFill>
              </a:rPr>
              <a:t>Il existe un certain nombre de normes WLAN. Lors de l'achat d'équipement WLAN, assurez-vous de la compatibilité et de l'interopérabilité.</a:t>
            </a:r>
          </a:p>
          <a:p>
            <a:pPr marL="0" indent="0" algn="l"/>
            <a:endParaRPr lang="en-US" sz="1800" dirty="0">
              <a:solidFill>
                <a:srgbClr val="000000"/>
              </a:solidFill>
            </a:endParaRPr>
          </a:p>
          <a:p>
            <a:pPr marL="0" indent="0" algn="l" rtl="0"/>
            <a:r>
              <a:rPr lang="fr-FR" sz="1800">
                <a:solidFill>
                  <a:srgbClr val="000000"/>
                </a:solidFill>
              </a:rPr>
              <a:t>Les administrateurs de réseau doivent élaborer et appliquer des politiques et des processus de sécurité rigoureux pour protéger les réseaux locaux sans fil contre les accès non autorisés et les dommages.</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Packet Tracer - Connecter un réseau local câblé et sans fil</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fr-FR" sz="1800">
                <a:solidFill>
                  <a:srgbClr val="000000"/>
                </a:solidFill>
              </a:rPr>
              <a:t>Dans le cadre de ce Packet Tracer, vous ferez ce qui suit :</a:t>
            </a:r>
          </a:p>
          <a:p>
            <a:pPr marL="0" indent="0" algn="l"/>
            <a:endParaRPr lang="en-US" sz="1800" dirty="0">
              <a:solidFill>
                <a:srgbClr val="000000"/>
              </a:solidFill>
            </a:endParaRPr>
          </a:p>
          <a:p>
            <a:pPr marL="342900" indent="-342900" algn="l" rtl="0">
              <a:buFont typeface="Arial" panose="020B0604020202020204" pitchFamily="34" charset="0"/>
              <a:buChar char="•"/>
            </a:pPr>
            <a:r>
              <a:rPr lang="fr-FR" sz="1800">
                <a:solidFill>
                  <a:srgbClr val="000000"/>
                </a:solidFill>
              </a:rPr>
              <a:t>Se connecter au cloud</a:t>
            </a:r>
          </a:p>
          <a:p>
            <a:pPr marL="342900" indent="-342900" algn="l" rtl="0">
              <a:buFont typeface="Arial" panose="020B0604020202020204" pitchFamily="34" charset="0"/>
              <a:buChar char="•"/>
            </a:pPr>
            <a:r>
              <a:rPr lang="fr-FR" sz="1800">
                <a:solidFill>
                  <a:srgbClr val="000000"/>
                </a:solidFill>
              </a:rPr>
              <a:t>Connecter un routeur</a:t>
            </a:r>
          </a:p>
          <a:p>
            <a:pPr marL="342900" indent="-342900" algn="l" rtl="0">
              <a:buFont typeface="Arial" panose="020B0604020202020204" pitchFamily="34" charset="0"/>
              <a:buChar char="•"/>
            </a:pPr>
            <a:r>
              <a:rPr lang="fr-FR" sz="1800">
                <a:solidFill>
                  <a:srgbClr val="000000"/>
                </a:solidFill>
              </a:rPr>
              <a:t>Connecter les périphériques restants</a:t>
            </a:r>
          </a:p>
          <a:p>
            <a:pPr marL="342900" indent="-342900" algn="l" rtl="0">
              <a:buFont typeface="Arial" panose="020B0604020202020204" pitchFamily="34" charset="0"/>
              <a:buChar char="•"/>
            </a:pPr>
            <a:r>
              <a:rPr lang="fr-FR" sz="1800">
                <a:solidFill>
                  <a:srgbClr val="000000"/>
                </a:solidFill>
              </a:rPr>
              <a:t>Vérifier les connexions</a:t>
            </a:r>
          </a:p>
          <a:p>
            <a:pPr marL="342900" indent="-342900" algn="l" rtl="0">
              <a:buFont typeface="Arial" panose="020B0604020202020204" pitchFamily="34" charset="0"/>
              <a:buChar char="•"/>
            </a:pPr>
            <a:r>
              <a:rPr lang="fr-FR" sz="1800">
                <a:solidFill>
                  <a:srgbClr val="000000"/>
                </a:solidFill>
              </a:rPr>
              <a:t>Examiner la topologie physique</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fr-FR" sz="1600"/>
              <a:t>Supports sans fil</a:t>
            </a:r>
            <a:br>
              <a:rPr lang="en-US" dirty="0"/>
            </a:br>
            <a:r>
              <a:rPr lang="fr-FR" sz="2400"/>
              <a:t>Travaux pratiques - Affichage des informations des cartes réseau sans fil et filaires</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fr-FR" sz="1800">
                <a:solidFill>
                  <a:srgbClr val="000000"/>
                </a:solidFill>
              </a:rPr>
              <a:t>Au cours de ces travaux pratiques, vous aborderez les points suivants :</a:t>
            </a:r>
          </a:p>
          <a:p>
            <a:pPr marL="0" indent="0" algn="l"/>
            <a:endParaRPr lang="en-US" sz="1800" dirty="0">
              <a:solidFill>
                <a:srgbClr val="000000"/>
              </a:solidFill>
            </a:endParaRPr>
          </a:p>
          <a:p>
            <a:pPr marL="342900" indent="-342900" algn="l" rtl="0">
              <a:buFont typeface="Arial" panose="020B0604020202020204" pitchFamily="34" charset="0"/>
              <a:buChar char="•"/>
            </a:pPr>
            <a:r>
              <a:rPr lang="fr-FR" sz="1800">
                <a:solidFill>
                  <a:srgbClr val="000000"/>
                </a:solidFill>
              </a:rPr>
              <a:t>Identifier et utiliser les cartes réseau des ordinateurs</a:t>
            </a:r>
          </a:p>
          <a:p>
            <a:pPr marL="342900" indent="-342900" algn="l" rtl="0">
              <a:buFont typeface="Arial" panose="020B0604020202020204" pitchFamily="34" charset="0"/>
              <a:buChar char="•"/>
            </a:pPr>
            <a:r>
              <a:rPr lang="fr-FR" sz="1800">
                <a:solidFill>
                  <a:srgbClr val="000000"/>
                </a:solidFill>
              </a:rPr>
              <a:t>Identifier et utiliser les icônes réseau de la barre d'état système</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4.7 Module pratique et questionnaire</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br>
              <a:rPr lang="en-US" dirty="0">
                <a:latin typeface="Arial" charset="0"/>
              </a:rPr>
            </a:br>
            <a:r>
              <a:rPr lang="fr-FR">
                <a:latin typeface="Arial" charset="0"/>
              </a:rPr>
              <a:t>Qu'est-ce que j'ai appris dans ce module?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rtl="0">
              <a:spcBef>
                <a:spcPts val="0"/>
              </a:spcBef>
              <a:spcAft>
                <a:spcPts val="0"/>
              </a:spcAft>
              <a:buFont typeface="Arial" panose="020B0604020202020204" pitchFamily="34" charset="0"/>
              <a:buChar char="•"/>
            </a:pPr>
            <a:r>
              <a:rPr lang="fr-FR" sz="1600"/>
              <a:t>Avant qu'une communication par réseau puisse avoir lieu, une connexion physique à un réseau local, câblé ou sans fil, doit être établie. </a:t>
            </a:r>
          </a:p>
          <a:p>
            <a:pPr marL="173037" indent="-342900" rtl="0">
              <a:spcBef>
                <a:spcPts val="0"/>
              </a:spcBef>
              <a:spcAft>
                <a:spcPts val="0"/>
              </a:spcAft>
              <a:buFont typeface="Arial" panose="020B0604020202020204" pitchFamily="34" charset="0"/>
              <a:buChar char="•"/>
            </a:pPr>
            <a:r>
              <a:rPr lang="fr-FR" sz="1600"/>
              <a:t>La couche physique est constituée de circuits électroniques, de supports et de connecteurs développés par des ingénieurs. </a:t>
            </a:r>
          </a:p>
          <a:p>
            <a:pPr marL="173037" indent="-342900" rtl="0">
              <a:spcBef>
                <a:spcPts val="0"/>
              </a:spcBef>
              <a:spcAft>
                <a:spcPts val="0"/>
              </a:spcAft>
              <a:buFont typeface="Arial" panose="020B0604020202020204" pitchFamily="34" charset="0"/>
              <a:buChar char="•"/>
            </a:pPr>
            <a:r>
              <a:rPr lang="fr-FR" sz="1600"/>
              <a:t>Les normes de couche physique couvrent trois domaines fonctionnels: les composants physiques, le codage et la signalisation. </a:t>
            </a:r>
          </a:p>
          <a:p>
            <a:pPr marL="173037" indent="-342900" rtl="0">
              <a:spcBef>
                <a:spcPts val="0"/>
              </a:spcBef>
              <a:spcAft>
                <a:spcPts val="0"/>
              </a:spcAft>
              <a:buFont typeface="Arial" panose="020B0604020202020204" pitchFamily="34" charset="0"/>
              <a:buChar char="•"/>
            </a:pPr>
            <a:r>
              <a:rPr lang="fr-FR" sz="1600"/>
              <a:t>Trois types de câblage en cuivre sont : UTP, STP et câble coaxial. </a:t>
            </a:r>
          </a:p>
          <a:p>
            <a:pPr marL="173037" indent="-342900" rtl="0">
              <a:spcBef>
                <a:spcPts val="0"/>
              </a:spcBef>
              <a:spcAft>
                <a:spcPts val="0"/>
              </a:spcAft>
              <a:buFont typeface="Arial" panose="020B0604020202020204" pitchFamily="34" charset="0"/>
              <a:buChar char="•"/>
            </a:pPr>
            <a:r>
              <a:rPr lang="fr-FR" sz="1600"/>
              <a:t>Le câblage UTP respecte les normes établies conjointement par la Telecommunications Industry Association (TIA) et l'Electronic Industries Association (EIA). Les caractéristiques électriques du câblage en cuivre sont définies par l'IEEE (Institute of Electrical and Electronics Engineers). </a:t>
            </a:r>
          </a:p>
          <a:p>
            <a:pPr marL="173037" indent="-342900" rtl="0">
              <a:spcBef>
                <a:spcPts val="0"/>
              </a:spcBef>
              <a:spcAft>
                <a:spcPts val="0"/>
              </a:spcAft>
              <a:buFont typeface="Arial" panose="020B0604020202020204" pitchFamily="34" charset="0"/>
              <a:buChar char="•"/>
            </a:pPr>
            <a:r>
              <a:rPr lang="fr-FR" sz="1600"/>
              <a:t>Les types principaux de câbles obtenus en utilisant des conventions de câblage spécifiques sont Ethernet Strait-through et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br>
              <a:rPr lang="en-US" dirty="0">
                <a:latin typeface="Arial" charset="0"/>
              </a:rPr>
            </a:br>
            <a:r>
              <a:rPr lang="fr-FR">
                <a:latin typeface="Arial" charset="0"/>
              </a:rPr>
              <a:t>Qu'est-ce que j'ai appris dans ce module (Suite)?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fr-FR" sz="1600"/>
              <a:t>Les câbles à fibre optique transmettent les données sur de plus longues distances et avec une bande passante plus large que n'importe quel autre support réseau. </a:t>
            </a:r>
          </a:p>
          <a:p>
            <a:pPr rtl="0">
              <a:spcBef>
                <a:spcPts val="0"/>
              </a:spcBef>
              <a:spcAft>
                <a:spcPts val="0"/>
              </a:spcAft>
              <a:buFont typeface="Arial" panose="020B0604020202020204" pitchFamily="34" charset="0"/>
              <a:buChar char="•"/>
            </a:pPr>
            <a:r>
              <a:rPr lang="fr-FR" sz="1600"/>
              <a:t>Il existe quatre types de connecteurs à fibre optique : ST, SC, LC et LC multimode duplex. </a:t>
            </a:r>
          </a:p>
          <a:p>
            <a:pPr rtl="0">
              <a:spcBef>
                <a:spcPts val="0"/>
              </a:spcBef>
              <a:spcAft>
                <a:spcPts val="0"/>
              </a:spcAft>
              <a:buFont typeface="Arial" panose="020B0604020202020204" pitchFamily="34" charset="0"/>
              <a:buChar char="•"/>
            </a:pPr>
            <a:r>
              <a:rPr lang="fr-FR" sz="1600"/>
              <a:t>Les cordons de brassage à fibre optique comprennent SC-SC multimode, LC-LC monomode, ST-LC multimode et SC-ST mono-mode. </a:t>
            </a:r>
          </a:p>
          <a:p>
            <a:pPr rtl="0">
              <a:spcBef>
                <a:spcPts val="0"/>
              </a:spcBef>
              <a:spcAft>
                <a:spcPts val="0"/>
              </a:spcAft>
              <a:buFont typeface="Arial" panose="020B0604020202020204" pitchFamily="34" charset="0"/>
              <a:buChar char="•"/>
            </a:pPr>
            <a:r>
              <a:rPr lang="fr-FR" sz="1600"/>
              <a:t>Les supports sans fil transportent à l'aide de fréquences radio et micro-ondes des signaux électromagnétiques qui représentent les chiffres binaires des communications de données. Le sans fil présente certaines limites, notamment en ce qui concerne la zone de couverture, les interférences, la sécurité et les problèmes qui surviennent avec tout support partagé. </a:t>
            </a:r>
          </a:p>
          <a:p>
            <a:pPr rtl="0">
              <a:spcBef>
                <a:spcPts val="0"/>
              </a:spcBef>
              <a:spcAft>
                <a:spcPts val="0"/>
              </a:spcAft>
              <a:buFont typeface="Arial" panose="020B0604020202020204" pitchFamily="34" charset="0"/>
              <a:buChar char="•"/>
            </a:pPr>
            <a:r>
              <a:rPr lang="fr-FR" sz="1600"/>
              <a:t>Les normes sans fil sont les suivantes : Wi-Fi (IEEE 802.11), Bluetooth (IEEE 802.15), WiMAX (IEEE 802.16) et Zigbee (IEEE 802.15.4). </a:t>
            </a:r>
          </a:p>
          <a:p>
            <a:pPr rtl="0">
              <a:spcBef>
                <a:spcPts val="0"/>
              </a:spcBef>
              <a:spcAft>
                <a:spcPts val="0"/>
              </a:spcAft>
              <a:buFont typeface="Arial" panose="020B0604020202020204" pitchFamily="34" charset="0"/>
              <a:buChar char="•"/>
            </a:pPr>
            <a:r>
              <a:rPr lang="fr-FR" sz="1600"/>
              <a:t>Le réseau local sans fil (WLAN) nécessite un point d'accès sans fil et des cartes réseau sans fil.</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fr-FR">
                <a:solidFill>
                  <a:schemeClr val="accent5">
                    <a:lumMod val="40000"/>
                    <a:lumOff val="60000"/>
                  </a:schemeClr>
                </a:solidFill>
              </a:rPr>
              <a:t>4.8 Résumé</a:t>
            </a:r>
          </a:p>
        </p:txBody>
      </p:sp>
    </p:spTree>
    <p:custDataLst>
      <p:tags r:id="rId1"/>
    </p:custDataLst>
    <p:extLst>
      <p:ext uri="{BB962C8B-B14F-4D97-AF65-F5344CB8AC3E}">
        <p14:creationId xmlns:p14="http://schemas.microsoft.com/office/powerpoint/2010/main" val="364248008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Check Your Understanding</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fr-FR"/>
              <a:t>Check Your Understanding activities are designed to let students quickly determine if they understand the content and can proceed, or if they need to review. </a:t>
            </a:r>
          </a:p>
          <a:p>
            <a:pPr rtl="0">
              <a:spcBef>
                <a:spcPct val="30000"/>
              </a:spcBef>
              <a:buFont typeface="Arial" panose="020B0604020202020204" pitchFamily="34" charset="0"/>
              <a:buChar char="•"/>
            </a:pPr>
            <a:r>
              <a:rPr lang="fr-FR"/>
              <a:t>Check Your Understanding activities </a:t>
            </a:r>
            <a:r>
              <a:rPr lang="fr-FR" b="1" i="1"/>
              <a:t>do not </a:t>
            </a:r>
            <a:r>
              <a:rPr lang="fr-FR"/>
              <a:t>affect student grades.</a:t>
            </a:r>
          </a:p>
          <a:p>
            <a:pPr rtl="0">
              <a:spcBef>
                <a:spcPct val="30000"/>
              </a:spcBef>
              <a:buFont typeface="Arial" panose="020B0604020202020204" pitchFamily="34" charset="0"/>
              <a:buChar char="•"/>
            </a:pPr>
            <a:r>
              <a:rPr lang="fr-FR"/>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400">
                <a:latin typeface="Arial" charset="0"/>
              </a:rPr>
              <a:t>Module pratique et questionnaire</a:t>
            </a:r>
            <a:br>
              <a:rPr lang="en-US" dirty="0">
                <a:latin typeface="Arial" charset="0"/>
              </a:rPr>
            </a:br>
            <a:r>
              <a:rPr lang="fr-FR">
                <a:latin typeface="Arial" charset="0"/>
              </a:rPr>
              <a:t>Packet Tracer — Connectez la couche physique</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rtl="0">
              <a:spcBef>
                <a:spcPts val="0"/>
              </a:spcBef>
              <a:spcAft>
                <a:spcPts val="0"/>
              </a:spcAft>
              <a:buNone/>
            </a:pPr>
            <a:r>
              <a:rPr lang="fr-FR"/>
              <a:t>Dans le cadre de ce Packet Tracer, vous ferez ce qui suit :</a:t>
            </a:r>
          </a:p>
          <a:p>
            <a:pPr marL="0" indent="0">
              <a:spcBef>
                <a:spcPts val="0"/>
              </a:spcBef>
              <a:spcAft>
                <a:spcPts val="0"/>
              </a:spcAft>
              <a:buNone/>
            </a:pPr>
            <a:endParaRPr lang="en-US" dirty="0"/>
          </a:p>
          <a:p>
            <a:pPr rtl="0">
              <a:buFont typeface="Arial" panose="020B0604020202020204" pitchFamily="34" charset="0"/>
              <a:buChar char="•"/>
            </a:pPr>
            <a:r>
              <a:rPr lang="fr-FR"/>
              <a:t>Identifier les caractéristiques physiques des périphériques interréseau</a:t>
            </a:r>
          </a:p>
          <a:p>
            <a:pPr rtl="0">
              <a:buFont typeface="Arial" panose="020B0604020202020204" pitchFamily="34" charset="0"/>
              <a:buChar char="•"/>
            </a:pPr>
            <a:r>
              <a:rPr lang="fr-FR"/>
              <a:t>Sélectionner les modules appropriés pour la connectivité</a:t>
            </a:r>
          </a:p>
          <a:p>
            <a:pPr rtl="0">
              <a:buFont typeface="Arial" panose="020B0604020202020204" pitchFamily="34" charset="0"/>
              <a:buChar char="•"/>
            </a:pPr>
            <a:r>
              <a:rPr lang="fr-FR"/>
              <a:t>Brancher les périphériques</a:t>
            </a:r>
          </a:p>
          <a:p>
            <a:pPr rtl="0">
              <a:buFont typeface="Arial" panose="020B0604020202020204" pitchFamily="34" charset="0"/>
              <a:buChar char="•"/>
            </a:pPr>
            <a:r>
              <a:rPr lang="fr-FR"/>
              <a:t>Vérifiez la connectivité.</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400">
                <a:latin typeface="Arial" charset="0"/>
              </a:rPr>
              <a:t>Module 4: Physical Layer</a:t>
            </a:r>
            <a:br>
              <a:rPr lang="en-US" dirty="0">
                <a:latin typeface="Arial" charset="0"/>
              </a:rPr>
            </a:br>
            <a:r>
              <a:rPr lang="fr-FR">
                <a:latin typeface="Arial" charset="0"/>
              </a:rPr>
              <a:t>New Terms and Commands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fr-FR" b="0">
                          <a:solidFill>
                            <a:srgbClr val="000000"/>
                          </a:solidFill>
                        </a:rPr>
                        <a:t>Telecommunications Industry Association/Electronic Industries Association (TIA/EIA)</a:t>
                      </a:r>
                    </a:p>
                    <a:p>
                      <a:pPr marL="285750" indent="-285750" rtl="0">
                        <a:buFont typeface="Arial" panose="020B0604020202020204" pitchFamily="34" charset="0"/>
                        <a:buChar char="•"/>
                      </a:pPr>
                      <a:r>
                        <a:rPr lang="fr-FR" b="0">
                          <a:solidFill>
                            <a:srgbClr val="000000"/>
                          </a:solidFill>
                        </a:rPr>
                        <a:t>latency</a:t>
                      </a:r>
                    </a:p>
                    <a:p>
                      <a:pPr marL="285750" indent="-285750" rtl="0">
                        <a:buFont typeface="Arial" panose="020B0604020202020204" pitchFamily="34" charset="0"/>
                        <a:buChar char="•"/>
                      </a:pPr>
                      <a:r>
                        <a:rPr lang="fr-FR" b="0">
                          <a:solidFill>
                            <a:srgbClr val="000000"/>
                          </a:solidFill>
                        </a:rPr>
                        <a:t>throughput</a:t>
                      </a:r>
                    </a:p>
                    <a:p>
                      <a:pPr marL="285750" indent="-285750" rtl="0">
                        <a:buFont typeface="Arial" panose="020B0604020202020204" pitchFamily="34" charset="0"/>
                        <a:buChar char="•"/>
                      </a:pPr>
                      <a:r>
                        <a:rPr lang="fr-FR" b="0">
                          <a:solidFill>
                            <a:srgbClr val="000000"/>
                          </a:solidFill>
                        </a:rPr>
                        <a:t>goodput</a:t>
                      </a:r>
                    </a:p>
                    <a:p>
                      <a:pPr marL="285750" indent="-285750" rtl="0">
                        <a:buFont typeface="Arial" panose="020B0604020202020204" pitchFamily="34" charset="0"/>
                        <a:buChar char="•"/>
                      </a:pPr>
                      <a:r>
                        <a:rPr lang="fr-FR" b="0">
                          <a:solidFill>
                            <a:srgbClr val="000000"/>
                          </a:solidFill>
                        </a:rPr>
                        <a:t>Electromagnetic interference (EMI) </a:t>
                      </a:r>
                    </a:p>
                    <a:p>
                      <a:pPr marL="285750" indent="-285750" rtl="0">
                        <a:buFont typeface="Arial" panose="020B0604020202020204" pitchFamily="34" charset="0"/>
                        <a:buChar char="•"/>
                      </a:pPr>
                      <a:r>
                        <a:rPr lang="fr-FR" b="0">
                          <a:solidFill>
                            <a:srgbClr val="000000"/>
                          </a:solidFill>
                        </a:rPr>
                        <a:t>Radio frequency interference (RFI)</a:t>
                      </a:r>
                    </a:p>
                    <a:p>
                      <a:pPr marL="285750" indent="-285750" rtl="0">
                        <a:buFont typeface="Arial" panose="020B0604020202020204" pitchFamily="34" charset="0"/>
                        <a:buChar char="•"/>
                      </a:pPr>
                      <a:r>
                        <a:rPr lang="fr-FR" b="0">
                          <a:solidFill>
                            <a:srgbClr val="000000"/>
                          </a:solidFill>
                        </a:rPr>
                        <a:t>Crosstalk</a:t>
                      </a:r>
                    </a:p>
                    <a:p>
                      <a:pPr marL="285750" indent="-285750" rtl="0">
                        <a:buFont typeface="Arial" panose="020B0604020202020204" pitchFamily="34" charset="0"/>
                        <a:buChar char="•"/>
                      </a:pPr>
                      <a:r>
                        <a:rPr lang="fr-FR" b="0">
                          <a:solidFill>
                            <a:srgbClr val="000000"/>
                          </a:solidFill>
                        </a:rPr>
                        <a:t>Unshielded Twisted Pair (UTP)</a:t>
                      </a:r>
                    </a:p>
                    <a:p>
                      <a:pPr marL="285750" indent="-285750" rtl="0">
                        <a:buFont typeface="Arial" panose="020B0604020202020204" pitchFamily="34" charset="0"/>
                        <a:buChar char="•"/>
                      </a:pPr>
                      <a:r>
                        <a:rPr lang="fr-FR" b="0">
                          <a:solidFill>
                            <a:srgbClr val="000000"/>
                          </a:solidFill>
                        </a:rPr>
                        <a:t>Shielded Twisted Pair (STP)</a:t>
                      </a:r>
                    </a:p>
                    <a:p>
                      <a:pPr marL="285750" indent="-285750" rtl="0">
                        <a:buFont typeface="Arial" panose="020B0604020202020204" pitchFamily="34" charset="0"/>
                        <a:buChar char="•"/>
                      </a:pPr>
                      <a:r>
                        <a:rPr lang="fr-FR" b="0">
                          <a:solidFill>
                            <a:srgbClr val="000000"/>
                          </a:solidFill>
                        </a:rPr>
                        <a:t>Coaxial cable</a:t>
                      </a:r>
                    </a:p>
                    <a:p>
                      <a:pPr marL="285750" indent="-285750" rtl="0">
                        <a:buFont typeface="Arial" panose="020B0604020202020204" pitchFamily="34" charset="0"/>
                        <a:buChar char="•"/>
                      </a:pPr>
                      <a:r>
                        <a:rPr lang="fr-FR" b="0">
                          <a:solidFill>
                            <a:srgbClr val="000000"/>
                          </a:solidFill>
                        </a:rPr>
                        <a:t>RJ-45</a:t>
                      </a:r>
                    </a:p>
                    <a:p>
                      <a:pPr marL="285750" indent="-285750" rtl="0">
                        <a:buFont typeface="Arial" panose="020B0604020202020204" pitchFamily="34" charset="0"/>
                        <a:buChar char="•"/>
                      </a:pPr>
                      <a:r>
                        <a:rPr lang="fr-FR" b="0">
                          <a:solidFill>
                            <a:srgbClr val="000000"/>
                          </a:solidFill>
                        </a:rPr>
                        <a:t>Cancellation</a:t>
                      </a:r>
                    </a:p>
                    <a:p>
                      <a:pPr marL="285750" indent="-285750" rtl="0">
                        <a:buFont typeface="Arial" panose="020B0604020202020204" pitchFamily="34" charset="0"/>
                        <a:buChar char="•"/>
                      </a:pPr>
                      <a:r>
                        <a:rPr lang="fr-FR" b="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rtl="0">
                        <a:buFont typeface="Arial" panose="020B0604020202020204" pitchFamily="34" charset="0"/>
                        <a:buChar char="•"/>
                      </a:pPr>
                      <a:r>
                        <a:rPr lang="fr-FR" b="0">
                          <a:solidFill>
                            <a:srgbClr val="000000"/>
                          </a:solidFill>
                        </a:rPr>
                        <a:t>Ethernet Straight-through</a:t>
                      </a:r>
                    </a:p>
                    <a:p>
                      <a:pPr marL="285750" indent="-285750" rtl="0">
                        <a:buFont typeface="Arial" panose="020B0604020202020204" pitchFamily="34" charset="0"/>
                        <a:buChar char="•"/>
                      </a:pPr>
                      <a:r>
                        <a:rPr lang="fr-FR" b="0">
                          <a:solidFill>
                            <a:srgbClr val="000000"/>
                          </a:solidFill>
                        </a:rPr>
                        <a:t>Ethernet crossover</a:t>
                      </a:r>
                    </a:p>
                    <a:p>
                      <a:pPr marL="285750" indent="-285750" rtl="0">
                        <a:buFont typeface="Arial" panose="020B0604020202020204" pitchFamily="34" charset="0"/>
                        <a:buChar char="•"/>
                      </a:pPr>
                      <a:r>
                        <a:rPr lang="fr-FR" b="0">
                          <a:solidFill>
                            <a:srgbClr val="000000"/>
                          </a:solidFill>
                        </a:rPr>
                        <a:t>Rollover</a:t>
                      </a:r>
                    </a:p>
                    <a:p>
                      <a:pPr marL="285750" indent="-285750" rtl="0">
                        <a:buFont typeface="Arial" panose="020B0604020202020204" pitchFamily="34" charset="0"/>
                        <a:buChar char="•"/>
                      </a:pPr>
                      <a:r>
                        <a:rPr lang="fr-FR" b="0">
                          <a:solidFill>
                            <a:srgbClr val="000000"/>
                          </a:solidFill>
                        </a:rPr>
                        <a:t>Single-Mode Fiber (SMF)</a:t>
                      </a:r>
                    </a:p>
                    <a:p>
                      <a:pPr marL="285750" indent="-285750" rtl="0">
                        <a:buFont typeface="Arial" panose="020B0604020202020204" pitchFamily="34" charset="0"/>
                        <a:buChar char="•"/>
                      </a:pPr>
                      <a:r>
                        <a:rPr lang="fr-FR" b="0">
                          <a:solidFill>
                            <a:srgbClr val="000000"/>
                          </a:solidFill>
                        </a:rPr>
                        <a:t>Multimode (MMF)</a:t>
                      </a:r>
                    </a:p>
                    <a:p>
                      <a:pPr marL="285750" indent="-285750" rtl="0">
                        <a:buFont typeface="Arial" panose="020B0604020202020204" pitchFamily="34" charset="0"/>
                        <a:buChar char="•"/>
                      </a:pPr>
                      <a:r>
                        <a:rPr lang="fr-FR" b="0">
                          <a:solidFill>
                            <a:srgbClr val="000000"/>
                          </a:solidFill>
                        </a:rPr>
                        <a:t>Straight-tip (ST) Connectors</a:t>
                      </a:r>
                    </a:p>
                    <a:p>
                      <a:pPr marL="285750" indent="-285750" rtl="0">
                        <a:buFont typeface="Arial" panose="020B0604020202020204" pitchFamily="34" charset="0"/>
                        <a:buChar char="•"/>
                      </a:pPr>
                      <a:r>
                        <a:rPr lang="fr-FR" b="0">
                          <a:solidFill>
                            <a:srgbClr val="000000"/>
                          </a:solidFill>
                        </a:rPr>
                        <a:t>Subscriber Connector (SC) Connectors</a:t>
                      </a:r>
                    </a:p>
                    <a:p>
                      <a:pPr marL="285750" indent="-285750" rtl="0">
                        <a:buFont typeface="Arial" panose="020B0604020202020204" pitchFamily="34" charset="0"/>
                        <a:buChar char="•"/>
                      </a:pPr>
                      <a:r>
                        <a:rPr lang="fr-FR" b="0">
                          <a:solidFill>
                            <a:srgbClr val="000000"/>
                          </a:solidFill>
                        </a:rPr>
                        <a:t>Lucent Connector (LC) Simplex Connectors</a:t>
                      </a:r>
                    </a:p>
                    <a:p>
                      <a:pPr marL="285750" indent="-285750" rtl="0">
                        <a:buFont typeface="Arial" panose="020B0604020202020204" pitchFamily="34" charset="0"/>
                        <a:buChar char="•"/>
                      </a:pPr>
                      <a:r>
                        <a:rPr lang="fr-FR" b="0">
                          <a:solidFill>
                            <a:srgbClr val="000000"/>
                          </a:solidFill>
                        </a:rPr>
                        <a:t>Duplex Multimode LC Connectors</a:t>
                      </a:r>
                    </a:p>
                    <a:p>
                      <a:pPr marL="285750" indent="-285750" rtl="0">
                        <a:buFont typeface="Arial" panose="020B0604020202020204" pitchFamily="34" charset="0"/>
                        <a:buChar char="•"/>
                      </a:pPr>
                      <a:r>
                        <a:rPr lang="fr-FR" b="0">
                          <a:solidFill>
                            <a:srgbClr val="000000"/>
                          </a:solidFill>
                        </a:rPr>
                        <a:t>Bluetooth (IEEE 802.15)</a:t>
                      </a:r>
                    </a:p>
                    <a:p>
                      <a:pPr marL="285750" indent="-285750" rtl="0">
                        <a:buFont typeface="Arial" panose="020B0604020202020204" pitchFamily="34" charset="0"/>
                        <a:buChar char="•"/>
                      </a:pPr>
                      <a:r>
                        <a:rPr lang="fr-FR" b="0">
                          <a:solidFill>
                            <a:srgbClr val="000000"/>
                          </a:solidFill>
                        </a:rPr>
                        <a:t>WiMAX (IEEE 802.16)</a:t>
                      </a:r>
                    </a:p>
                    <a:p>
                      <a:pPr marL="285750" indent="-285750" rtl="0">
                        <a:buFont typeface="Arial" panose="020B0604020202020204" pitchFamily="34" charset="0"/>
                        <a:buChar char="•"/>
                      </a:pPr>
                      <a:r>
                        <a:rPr lang="fr-FR" b="0">
                          <a:solidFill>
                            <a:srgbClr val="000000"/>
                          </a:solidFill>
                        </a:rPr>
                        <a:t>Zigbee (IEEE 802.15.4)</a:t>
                      </a:r>
                    </a:p>
                    <a:p>
                      <a:pPr marL="285750" indent="-285750" rtl="0">
                        <a:buFont typeface="Arial" panose="020B0604020202020204" pitchFamily="34" charset="0"/>
                        <a:buChar char="•"/>
                      </a:pPr>
                      <a:r>
                        <a:rPr lang="fr-FR" b="0">
                          <a:solidFill>
                            <a:srgbClr val="000000"/>
                          </a:solidFill>
                        </a:rPr>
                        <a:t>Wireless Access Point (AP)</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Module 4: Activities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fr-F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Activity Type</a:t>
                      </a:r>
                    </a:p>
                  </a:txBody>
                  <a:tcPr marL="68580" marR="68580" marT="34290" marB="34290" anchor="ctr"/>
                </a:tc>
                <a:tc>
                  <a:txBody>
                    <a:bodyPr/>
                    <a:lstStyle/>
                    <a:p>
                      <a:pPr rtl="0"/>
                      <a:r>
                        <a:rPr lang="fr-FR" sz="1200"/>
                        <a:t>Activity Name</a:t>
                      </a:r>
                    </a:p>
                  </a:txBody>
                  <a:tcPr marL="68580" marR="68580" marT="34290" marB="34290" anchor="ctr"/>
                </a:tc>
                <a:tc>
                  <a:txBody>
                    <a:bodyPr/>
                    <a:lstStyle/>
                    <a:p>
                      <a:pPr rtl="0"/>
                      <a:r>
                        <a:rPr lang="fr-F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rtl="0"/>
                      <a:r>
                        <a:rPr lang="fr-FR" sz="1100"/>
                        <a:t>Purpose of the Physical Layer</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rtl="0"/>
                      <a:r>
                        <a:rPr lang="fr-FR" sz="1100"/>
                        <a:t>Physical Layer Characteristics</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Copper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Activity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Cable Pinouts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Fiber-Optic Cabling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fr-FR" sz="110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Wireless Media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fr-FR" sz="110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Connect a Wired and Wireless LAN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fr-FR" sz="110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View Wired and Wireless NIC Information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Module 4: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fr-F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13429326"/>
              </p:ext>
            </p:extLst>
          </p:nvPr>
        </p:nvGraphicFramePr>
        <p:xfrm>
          <a:off x="455999" y="1147358"/>
          <a:ext cx="8229418" cy="65221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Activity Type</a:t>
                      </a:r>
                    </a:p>
                  </a:txBody>
                  <a:tcPr marL="68580" marR="68580" marT="34290" marB="34290" anchor="ctr"/>
                </a:tc>
                <a:tc>
                  <a:txBody>
                    <a:bodyPr/>
                    <a:lstStyle/>
                    <a:p>
                      <a:pPr rtl="0"/>
                      <a:r>
                        <a:rPr lang="fr-FR" sz="1200"/>
                        <a:t>Activity Name</a:t>
                      </a:r>
                    </a:p>
                  </a:txBody>
                  <a:tcPr marL="68580" marR="68580" marT="34290" marB="34290" anchor="ctr"/>
                </a:tc>
                <a:tc>
                  <a:txBody>
                    <a:bodyPr/>
                    <a:lstStyle/>
                    <a:p>
                      <a:pPr rtl="0"/>
                      <a:r>
                        <a:rPr lang="fr-F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solidFill>
                            <a:srgbClr val="000000"/>
                          </a:solidFill>
                        </a:rPr>
                        <a:t>Connect the Physical Layer</a:t>
                      </a:r>
                    </a:p>
                  </a:txBody>
                  <a:tcPr marL="68580" marR="68580" marT="34290" marB="34290" anchor="ctr"/>
                </a:tc>
                <a:tc>
                  <a:txBody>
                    <a:bodyPr/>
                    <a:lstStyle/>
                    <a:p>
                      <a:pPr rtl="0"/>
                      <a:r>
                        <a:rPr lang="fr-FR" sz="1100">
                          <a:solidFill>
                            <a:srgbClr val="000000"/>
                          </a:solidFill>
                        </a:rPr>
                        <a:t>Recommended</a:t>
                      </a:r>
                    </a:p>
                  </a:txBody>
                  <a:tcPr marL="68580" marR="68580" marT="34290" marB="34290" anchor="ct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4: Best Practices</a:t>
            </a:r>
          </a:p>
        </p:txBody>
      </p:sp>
      <p:sp>
        <p:nvSpPr>
          <p:cNvPr id="11266" name="Rectangle 34"/>
          <p:cNvSpPr>
            <a:spLocks noGrp="1" noChangeArrowheads="1"/>
          </p:cNvSpPr>
          <p:nvPr>
            <p:ph idx="1"/>
          </p:nvPr>
        </p:nvSpPr>
        <p:spPr>
          <a:xfrm>
            <a:off x="145357" y="684644"/>
            <a:ext cx="8853286" cy="4155319"/>
          </a:xfrm>
        </p:spPr>
        <p:txBody>
          <a:bodyPr/>
          <a:lstStyle/>
          <a:p>
            <a:pPr marL="0" indent="0" rtl="0">
              <a:lnSpc>
                <a:spcPct val="85000"/>
              </a:lnSpc>
              <a:spcBef>
                <a:spcPct val="30000"/>
              </a:spcBef>
              <a:buNone/>
            </a:pPr>
            <a:r>
              <a:rPr lang="fr-FR" sz="1400"/>
              <a:t>Prior to teaching Module 4, the instructor should:</a:t>
            </a:r>
          </a:p>
          <a:p>
            <a:pPr rtl="0" eaLnBrk="1" hangingPunct="1">
              <a:lnSpc>
                <a:spcPct val="85000"/>
              </a:lnSpc>
              <a:spcBef>
                <a:spcPct val="30000"/>
              </a:spcBef>
              <a:buFont typeface="Arial" panose="020B0604020202020204" pitchFamily="34" charset="0"/>
              <a:buChar char="•"/>
            </a:pPr>
            <a:r>
              <a:rPr lang="fr-FR" sz="1400"/>
              <a:t>Review the activities and assessments for this module.</a:t>
            </a:r>
          </a:p>
          <a:p>
            <a:pPr rtl="0" eaLnBrk="1" hangingPunct="1">
              <a:lnSpc>
                <a:spcPct val="85000"/>
              </a:lnSpc>
              <a:spcBef>
                <a:spcPct val="30000"/>
              </a:spcBef>
              <a:buFont typeface="Arial" panose="020B0604020202020204" pitchFamily="34" charset="0"/>
              <a:buChar char="•"/>
            </a:pPr>
            <a:r>
              <a:rPr lang="fr-FR" sz="1400"/>
              <a:t>Try to include as many questions as possible to keep students engaged during classroom presentation.</a:t>
            </a:r>
          </a:p>
          <a:p>
            <a:pPr marL="0" indent="0" rtl="0" eaLnBrk="1" hangingPunct="1">
              <a:lnSpc>
                <a:spcPct val="85000"/>
              </a:lnSpc>
              <a:spcBef>
                <a:spcPct val="30000"/>
              </a:spcBef>
              <a:buNone/>
            </a:pPr>
            <a:r>
              <a:rPr lang="fr-FR" sz="1400"/>
              <a:t>Topic 4.1</a:t>
            </a:r>
          </a:p>
          <a:p>
            <a:pPr lvl="1" rtl="0">
              <a:lnSpc>
                <a:spcPct val="85000"/>
              </a:lnSpc>
              <a:spcBef>
                <a:spcPct val="30000"/>
              </a:spcBef>
            </a:pPr>
            <a:r>
              <a:rPr lang="fr-FR"/>
              <a:t>Ask the students or have a class discussion</a:t>
            </a:r>
          </a:p>
          <a:p>
            <a:pPr lvl="2" rtl="0">
              <a:lnSpc>
                <a:spcPct val="85000"/>
              </a:lnSpc>
              <a:spcBef>
                <a:spcPct val="30000"/>
              </a:spcBef>
            </a:pPr>
            <a:r>
              <a:rPr lang="fr-FR" sz="1400"/>
              <a:t>What kind of physical connection do they use in their home or work?</a:t>
            </a:r>
          </a:p>
          <a:p>
            <a:pPr lvl="2" rtl="0">
              <a:lnSpc>
                <a:spcPct val="85000"/>
              </a:lnSpc>
              <a:spcBef>
                <a:spcPct val="30000"/>
              </a:spcBef>
            </a:pPr>
            <a:r>
              <a:rPr lang="fr-FR" sz="1400"/>
              <a:t>Have you ever noticed the variety of physical connections in use in a typical business setting?</a:t>
            </a:r>
          </a:p>
          <a:p>
            <a:pPr marL="0" indent="0" rtl="0">
              <a:lnSpc>
                <a:spcPct val="85000"/>
              </a:lnSpc>
              <a:spcBef>
                <a:spcPct val="30000"/>
              </a:spcBef>
              <a:buNone/>
            </a:pPr>
            <a:r>
              <a:rPr lang="fr-FR" sz="1400"/>
              <a:t>Topic 4.2</a:t>
            </a:r>
          </a:p>
          <a:p>
            <a:pPr lvl="1" rtl="0">
              <a:lnSpc>
                <a:spcPct val="85000"/>
              </a:lnSpc>
              <a:spcBef>
                <a:spcPct val="30000"/>
              </a:spcBef>
            </a:pPr>
            <a:r>
              <a:rPr lang="fr-FR"/>
              <a:t>Ask the students or have a class discussion</a:t>
            </a:r>
          </a:p>
          <a:p>
            <a:pPr lvl="2" rtl="0">
              <a:lnSpc>
                <a:spcPct val="85000"/>
              </a:lnSpc>
              <a:spcBef>
                <a:spcPct val="30000"/>
              </a:spcBef>
            </a:pPr>
            <a:r>
              <a:rPr lang="fr-FR" sz="1400"/>
              <a:t>Can you think of scenarios outside of networking where physical standards are critical to success?</a:t>
            </a:r>
          </a:p>
          <a:p>
            <a:pPr lvl="2" rtl="0">
              <a:lnSpc>
                <a:spcPct val="85000"/>
              </a:lnSpc>
              <a:spcBef>
                <a:spcPct val="30000"/>
              </a:spcBef>
            </a:pPr>
            <a:r>
              <a:rPr lang="fr-FR" sz="1400"/>
              <a:t>Describe an occasion where you personally experienced the difference between Throughput and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4: Best Practices (Cont.)</a:t>
            </a:r>
          </a:p>
        </p:txBody>
      </p:sp>
      <p:sp>
        <p:nvSpPr>
          <p:cNvPr id="11266" name="Rectangle 34"/>
          <p:cNvSpPr>
            <a:spLocks noGrp="1" noChangeArrowheads="1"/>
          </p:cNvSpPr>
          <p:nvPr>
            <p:ph idx="1"/>
          </p:nvPr>
        </p:nvSpPr>
        <p:spPr>
          <a:xfrm>
            <a:off x="145357" y="628083"/>
            <a:ext cx="8853286" cy="4155319"/>
          </a:xfrm>
        </p:spPr>
        <p:txBody>
          <a:bodyPr/>
          <a:lstStyle/>
          <a:p>
            <a:pPr marL="0" indent="0" rtl="0" eaLnBrk="1" hangingPunct="1">
              <a:lnSpc>
                <a:spcPct val="85000"/>
              </a:lnSpc>
              <a:spcBef>
                <a:spcPct val="30000"/>
              </a:spcBef>
              <a:buNone/>
            </a:pPr>
            <a:r>
              <a:rPr lang="fr-FR" sz="1300"/>
              <a:t>Topic 4.3</a:t>
            </a:r>
          </a:p>
          <a:p>
            <a:pPr lvl="1" rtl="0">
              <a:lnSpc>
                <a:spcPct val="85000"/>
              </a:lnSpc>
              <a:spcBef>
                <a:spcPct val="30000"/>
              </a:spcBef>
            </a:pPr>
            <a:r>
              <a:rPr lang="fr-FR" sz="1300"/>
              <a:t>Ask the students or have a class discussion</a:t>
            </a:r>
          </a:p>
          <a:p>
            <a:pPr lvl="2" rtl="0">
              <a:lnSpc>
                <a:spcPct val="85000"/>
              </a:lnSpc>
              <a:spcBef>
                <a:spcPct val="30000"/>
              </a:spcBef>
            </a:pPr>
            <a:r>
              <a:rPr lang="fr-FR" sz="1300"/>
              <a:t>What kinds of things do you think will generate EMI or RFI that could have an effect on UTP?</a:t>
            </a:r>
          </a:p>
          <a:p>
            <a:pPr lvl="2" rtl="0">
              <a:lnSpc>
                <a:spcPct val="85000"/>
              </a:lnSpc>
              <a:spcBef>
                <a:spcPct val="30000"/>
              </a:spcBef>
            </a:pPr>
            <a:r>
              <a:rPr lang="fr-FR" sz="1300"/>
              <a:t>Why do you suppose copper is the conductor of choice?</a:t>
            </a:r>
          </a:p>
          <a:p>
            <a:pPr marL="0" indent="0" rtl="0">
              <a:lnSpc>
                <a:spcPct val="85000"/>
              </a:lnSpc>
              <a:spcBef>
                <a:spcPct val="30000"/>
              </a:spcBef>
              <a:buNone/>
            </a:pPr>
            <a:r>
              <a:rPr lang="fr-FR" sz="1300"/>
              <a:t>Topic 4.4</a:t>
            </a:r>
          </a:p>
          <a:p>
            <a:pPr lvl="1" rtl="0">
              <a:lnSpc>
                <a:spcPct val="85000"/>
              </a:lnSpc>
              <a:spcBef>
                <a:spcPct val="30000"/>
              </a:spcBef>
            </a:pPr>
            <a:r>
              <a:rPr lang="fr-FR" sz="1300"/>
              <a:t>Ask the students or have a class discussion</a:t>
            </a:r>
          </a:p>
          <a:p>
            <a:pPr lvl="2" rtl="0">
              <a:lnSpc>
                <a:spcPct val="85000"/>
              </a:lnSpc>
              <a:spcBef>
                <a:spcPct val="30000"/>
              </a:spcBef>
            </a:pPr>
            <a:r>
              <a:rPr lang="fr-FR" sz="1300"/>
              <a:t>What would happen if you tried to use a cable that was terminated using different standards at each end?</a:t>
            </a:r>
          </a:p>
          <a:p>
            <a:pPr lvl="2" rtl="0">
              <a:lnSpc>
                <a:spcPct val="85000"/>
              </a:lnSpc>
              <a:spcBef>
                <a:spcPct val="30000"/>
              </a:spcBef>
            </a:pPr>
            <a:r>
              <a:rPr lang="fr-FR" sz="1300"/>
              <a:t>What is it that makes the higher numbered categories of copper wire better?</a:t>
            </a:r>
          </a:p>
          <a:p>
            <a:pPr marL="0" indent="0" rtl="0">
              <a:lnSpc>
                <a:spcPct val="85000"/>
              </a:lnSpc>
              <a:spcBef>
                <a:spcPct val="30000"/>
              </a:spcBef>
              <a:buNone/>
            </a:pPr>
            <a:r>
              <a:rPr lang="fr-FR" sz="1300"/>
              <a:t>Topic 4.5</a:t>
            </a:r>
          </a:p>
          <a:p>
            <a:pPr lvl="1" rtl="0">
              <a:lnSpc>
                <a:spcPct val="85000"/>
              </a:lnSpc>
              <a:spcBef>
                <a:spcPct val="30000"/>
              </a:spcBef>
            </a:pPr>
            <a:r>
              <a:rPr lang="fr-FR" sz="1300"/>
              <a:t>Ask the students or have a class discussion</a:t>
            </a:r>
          </a:p>
          <a:p>
            <a:pPr lvl="2" rtl="0">
              <a:lnSpc>
                <a:spcPct val="85000"/>
              </a:lnSpc>
              <a:spcBef>
                <a:spcPct val="30000"/>
              </a:spcBef>
            </a:pPr>
            <a:r>
              <a:rPr lang="fr-FR" sz="1300"/>
              <a:t>Have you ever seen or dealt with a fiber optic connection?</a:t>
            </a:r>
          </a:p>
          <a:p>
            <a:pPr lvl="2" rtl="0">
              <a:lnSpc>
                <a:spcPct val="85000"/>
              </a:lnSpc>
              <a:spcBef>
                <a:spcPct val="30000"/>
              </a:spcBef>
            </a:pPr>
            <a:r>
              <a:rPr lang="fr-FR" sz="1300"/>
              <a:t>If available, pass around some fiber optic patch cables with different connectors.</a:t>
            </a:r>
          </a:p>
          <a:p>
            <a:pPr marL="0" indent="0" rtl="0">
              <a:lnSpc>
                <a:spcPct val="85000"/>
              </a:lnSpc>
              <a:spcBef>
                <a:spcPct val="30000"/>
              </a:spcBef>
              <a:buNone/>
            </a:pPr>
            <a:r>
              <a:rPr lang="fr-FR" sz="1300"/>
              <a:t>Topic 4.6</a:t>
            </a:r>
          </a:p>
          <a:p>
            <a:pPr lvl="1" rtl="0">
              <a:lnSpc>
                <a:spcPct val="85000"/>
              </a:lnSpc>
              <a:spcBef>
                <a:spcPct val="30000"/>
              </a:spcBef>
            </a:pPr>
            <a:r>
              <a:rPr lang="fr-FR" sz="1300"/>
              <a:t>Ask the students or have a class discussion</a:t>
            </a:r>
          </a:p>
          <a:p>
            <a:pPr lvl="2" rtl="0">
              <a:lnSpc>
                <a:spcPct val="85000"/>
              </a:lnSpc>
              <a:spcBef>
                <a:spcPct val="30000"/>
              </a:spcBef>
            </a:pPr>
            <a:r>
              <a:rPr lang="fr-FR" sz="1300"/>
              <a:t>Have you ever used a wireless device other than 802.11 Wi-Fi?</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7352</TotalTime>
  <Words>4756</Words>
  <Application>Microsoft Office PowerPoint</Application>
  <PresentationFormat>Affichage à l'écran (16:9)</PresentationFormat>
  <Paragraphs>640</Paragraphs>
  <Slides>52</Slides>
  <Notes>50</Notes>
  <HiddenSlides>7</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52</vt:i4>
      </vt:variant>
    </vt:vector>
  </HeadingPairs>
  <TitlesOfParts>
    <vt:vector size="57" baseType="lpstr">
      <vt:lpstr>Arial</vt:lpstr>
      <vt:lpstr>Calibri</vt:lpstr>
      <vt:lpstr>CiscoSans ExtraLight</vt:lpstr>
      <vt:lpstr>Wingdings</vt:lpstr>
      <vt:lpstr>Default Theme</vt:lpstr>
      <vt:lpstr>Module 4 : Couche physique</vt:lpstr>
      <vt:lpstr>Instructor Materials – Module 4 Planning Guide</vt:lpstr>
      <vt:lpstr>À quoi s'attendre dans ce module?</vt:lpstr>
      <vt:lpstr>À quoi s'attendre dans ce module?</vt:lpstr>
      <vt:lpstr>Check Your Understanding</vt:lpstr>
      <vt:lpstr>Module 4: Activities</vt:lpstr>
      <vt:lpstr>Module 4: Activities (Cont.)</vt:lpstr>
      <vt:lpstr>Module 4: Best Practices</vt:lpstr>
      <vt:lpstr>Module 4: Best Practices (Cont.)</vt:lpstr>
      <vt:lpstr>Module 4 : Couche physique</vt:lpstr>
      <vt:lpstr>Objectifs de ce module</vt:lpstr>
      <vt:lpstr>4.1 Objectif de la couche physique</vt:lpstr>
      <vt:lpstr>Objectif de la couche physique La connexion physique</vt:lpstr>
      <vt:lpstr>Objectif de la couche physique La couche physique</vt:lpstr>
      <vt:lpstr>4.2 Caractéristiques de la couche physique</vt:lpstr>
      <vt:lpstr>Caractéristiques de la couche physique Normes de la couche physique</vt:lpstr>
      <vt:lpstr>Caractéristiques de la couche physique Composants physiques</vt:lpstr>
      <vt:lpstr>Caractéristiques de la couche physique Codage</vt:lpstr>
      <vt:lpstr>Caractéristiques de la couche physique Signalisation</vt:lpstr>
      <vt:lpstr>Caractéristiques de la couche physique Bande passante</vt:lpstr>
      <vt:lpstr>Caractéristiques de la couche physique Terminologie de la bande passante</vt:lpstr>
      <vt:lpstr>4.3 Câblage en cuivre</vt:lpstr>
      <vt:lpstr>Câbles en cuivre Caractéristiques des câbles en cuivre</vt:lpstr>
      <vt:lpstr>Câblage en cuivre Types de câblage en cuivre</vt:lpstr>
      <vt:lpstr>Câbles en cuivre Paire torsadée non blindée (UTP)</vt:lpstr>
      <vt:lpstr>Câbles en cuivre Paire torsadée blindée (STP)</vt:lpstr>
      <vt:lpstr>Câblage en cuivre Câble coaxial</vt:lpstr>
      <vt:lpstr>4.4 Câblage UTP</vt:lpstr>
      <vt:lpstr>Câblage UTP Propriétés du câblage UTP</vt:lpstr>
      <vt:lpstr>Câblage UTP Normes de câblage et connecteurs UTP</vt:lpstr>
      <vt:lpstr>Câblage UTP Normes de câblage et connecteurs UTP (suite)</vt:lpstr>
      <vt:lpstr>Câblage UTP Câbles UTP directs et croisés </vt:lpstr>
      <vt:lpstr>4.5 Câblage à fibre optique</vt:lpstr>
      <vt:lpstr>Câblage en fibre optique Propriétés du câblage en fibre optique</vt:lpstr>
      <vt:lpstr>Câblage à fibre optique Types de supports à fibre optique</vt:lpstr>
      <vt:lpstr>Câblage en fibre optique Propriétés du câblage en fibre optique</vt:lpstr>
      <vt:lpstr> Câbles à fibre optique  Connecteurs à fibre optique</vt:lpstr>
      <vt:lpstr>Câblage en fibre optique Cordons de brassage en fibre</vt:lpstr>
      <vt:lpstr>Câblage en fibre optique Fibre contre cuivre</vt:lpstr>
      <vt:lpstr>4.6 Supports sans fil</vt:lpstr>
      <vt:lpstr>Supports sans fil Propriétés des supports sans fil</vt:lpstr>
      <vt:lpstr>Supports sans fil Types de support sans fil</vt:lpstr>
      <vt:lpstr>Supports sans fil LAN sans fil</vt:lpstr>
      <vt:lpstr>Supports sans fil Packet Tracer - Connecter un réseau local câblé et sans fil</vt:lpstr>
      <vt:lpstr>Supports sans fil Travaux pratiques - Affichage des informations des cartes réseau sans fil et filaires</vt:lpstr>
      <vt:lpstr>4.7 Module pratique et questionnaire</vt:lpstr>
      <vt:lpstr>Module Pratique et Questionnaire Qu'est-ce que j'ai appris dans ce module?</vt:lpstr>
      <vt:lpstr>Module Pratique et Questionnaire Qu'est-ce que j'ai appris dans ce module (Suite)?</vt:lpstr>
      <vt:lpstr>4.8 Résumé</vt:lpstr>
      <vt:lpstr>Module pratique et questionnaire Packet Tracer — Connectez la couche physique</vt:lpstr>
      <vt:lpstr>Module 4: Physical Layer New Terms and Commands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Fabio PACE - DataSys</cp:lastModifiedBy>
  <cp:revision>214</cp:revision>
  <dcterms:created xsi:type="dcterms:W3CDTF">2019-10-18T06:21:22Z</dcterms:created>
  <dcterms:modified xsi:type="dcterms:W3CDTF">2020-11-25T12:45:04Z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